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58" r:id="rId5"/>
    <p:sldId id="267" r:id="rId6"/>
    <p:sldId id="268" r:id="rId7"/>
    <p:sldId id="262" r:id="rId8"/>
    <p:sldId id="263" r:id="rId9"/>
    <p:sldId id="276" r:id="rId10"/>
    <p:sldId id="264" r:id="rId11"/>
    <p:sldId id="277" r:id="rId12"/>
    <p:sldId id="278" r:id="rId13"/>
    <p:sldId id="279" r:id="rId14"/>
    <p:sldId id="265" r:id="rId15"/>
    <p:sldId id="280" r:id="rId16"/>
    <p:sldId id="266" r:id="rId17"/>
    <p:sldId id="281" r:id="rId18"/>
    <p:sldId id="282" r:id="rId19"/>
    <p:sldId id="283" r:id="rId20"/>
    <p:sldId id="284" r:id="rId21"/>
    <p:sldId id="285" r:id="rId22"/>
    <p:sldId id="286" r:id="rId23"/>
    <p:sldId id="298" r:id="rId24"/>
    <p:sldId id="297" r:id="rId25"/>
    <p:sldId id="287" r:id="rId26"/>
    <p:sldId id="288" r:id="rId27"/>
    <p:sldId id="289" r:id="rId28"/>
    <p:sldId id="291" r:id="rId29"/>
    <p:sldId id="292" r:id="rId30"/>
    <p:sldId id="290" r:id="rId31"/>
    <p:sldId id="293" r:id="rId32"/>
    <p:sldId id="294" r:id="rId33"/>
    <p:sldId id="295" r:id="rId34"/>
    <p:sldId id="296" r:id="rId35"/>
    <p:sldId id="299" r:id="rId36"/>
    <p:sldId id="30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A2E-ADFC-1F7D-D18E-4B4E492AD6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0219BA-68A6-72A2-C725-7D7A4DC74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92B4C-74C0-7764-7CD8-05E42BACBBBE}"/>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B65FB062-9C2E-89A7-B6F4-C8910C854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D27B0E-C022-B620-BA9B-188447024B55}"/>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145692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3FAB-787A-B1E0-80BE-C463691EA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90E8A1-C9E4-4EE2-530B-2790260B31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1A5E72-3F43-E4ED-AF6E-4BE86F281C27}"/>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BEA73121-D1E0-13C2-508B-656EF23FDA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F2AB6-6EF2-105C-CFED-E8A13FC4A33D}"/>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1244024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4FFC19-9EC7-B492-4541-DF9D093B7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D176D1-0594-2878-1155-E5D41EC66E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6B615C-909E-B4DD-7D49-BB1514E96811}"/>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0A19CA0C-D1E9-36B2-3E96-89211D7A64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440FD1-8D64-A91C-3773-E54C7F777DEC}"/>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390021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8160-3E92-5D7C-CF58-0C8B8F7E5C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BD3479-DAB3-29FC-0D4E-29F26F9065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4F2A08-C7DA-613E-91F4-645058879846}"/>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FDEF72C0-7B71-E98A-26D9-E1CA353347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F4A05-27AF-E558-65F9-A17BC47D2E0C}"/>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730073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6841-C8E7-63DD-5E35-A96646BE4E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75702-9CC5-9145-D98C-5CAD1A5E3D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88BFBE-3765-C17E-3715-7BC96BFFE0D2}"/>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8FFAACFE-9386-A19D-A53C-58BBD88D03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264DA0-A22A-0B3A-A261-A413A0193243}"/>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201843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150F-617E-322E-2AD9-C646F4A1FE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074390-FDEC-E17E-9281-72D332643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D3E02E-7C1E-5E9D-3E66-7E8255712B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B12783-FEED-DAD8-3B5B-FD57F52EFC5A}"/>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6" name="Footer Placeholder 5">
            <a:extLst>
              <a:ext uri="{FF2B5EF4-FFF2-40B4-BE49-F238E27FC236}">
                <a16:creationId xmlns:a16="http://schemas.microsoft.com/office/drawing/2014/main" id="{6B571951-9415-5620-27B0-09A7964AC3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495652-1DE8-E54F-A281-FB4C710D2345}"/>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41611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54DF-829B-60EA-A711-404C139C39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075E6F-20A0-B74D-2D93-44F76C0FF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73F32-EE8B-2734-0E94-ACA4F7AC2C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610800-AF73-C2C3-3B8C-48CBF6361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934AE8-EDBB-CB6B-EA0E-8B81CD8045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80A540-17AF-3B1F-4020-86C2564A18DE}"/>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8" name="Footer Placeholder 7">
            <a:extLst>
              <a:ext uri="{FF2B5EF4-FFF2-40B4-BE49-F238E27FC236}">
                <a16:creationId xmlns:a16="http://schemas.microsoft.com/office/drawing/2014/main" id="{6CB9C167-3896-ADD6-6F28-9FB69492FC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B9EAEC-A73A-A947-21DE-AF72920E3053}"/>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220219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9F80-CD09-42DB-4272-F8B9072986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E6E7F6-E4F0-9823-152F-7151E1737404}"/>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4" name="Footer Placeholder 3">
            <a:extLst>
              <a:ext uri="{FF2B5EF4-FFF2-40B4-BE49-F238E27FC236}">
                <a16:creationId xmlns:a16="http://schemas.microsoft.com/office/drawing/2014/main" id="{A38BB0D4-6935-6395-DBFD-9E62E5D31E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1E8C8-581D-79CD-40B9-678C3C0C6162}"/>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9546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9ED83-3D7C-2F22-2D61-E64DD08E1303}"/>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3" name="Footer Placeholder 2">
            <a:extLst>
              <a:ext uri="{FF2B5EF4-FFF2-40B4-BE49-F238E27FC236}">
                <a16:creationId xmlns:a16="http://schemas.microsoft.com/office/drawing/2014/main" id="{6F3C0BBA-7D3B-26BC-CD7C-828F307010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43740C-B689-CE55-8D88-A90287434406}"/>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61427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ACFD-A310-C07F-4B63-D241F26CE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2F4A6C-6421-32C9-1BFF-9ED39F2A2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4EEEE4-0A95-A458-0DF2-2D42F8BBE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490F7-BA08-B993-DA1B-8B7A2B2132AD}"/>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6" name="Footer Placeholder 5">
            <a:extLst>
              <a:ext uri="{FF2B5EF4-FFF2-40B4-BE49-F238E27FC236}">
                <a16:creationId xmlns:a16="http://schemas.microsoft.com/office/drawing/2014/main" id="{C6A54A7F-5ED8-A499-F63A-3AE29AB39A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B2AB7A-BFA2-6C4F-5EA5-931F69F5E384}"/>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307319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38CF-8250-C243-CB64-DC434A519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DF392C-49A3-8251-D3DF-D580EE79A6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FE7039-AE0A-E02E-1E6A-F48BA3F27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C17B-92FC-1566-068E-9375F11B7D69}"/>
              </a:ext>
            </a:extLst>
          </p:cNvPr>
          <p:cNvSpPr>
            <a:spLocks noGrp="1"/>
          </p:cNvSpPr>
          <p:nvPr>
            <p:ph type="dt" sz="half" idx="10"/>
          </p:nvPr>
        </p:nvSpPr>
        <p:spPr/>
        <p:txBody>
          <a:bodyPr/>
          <a:lstStyle/>
          <a:p>
            <a:fld id="{331C64A7-E58D-4550-AFA2-D83B86F8B3CC}" type="datetimeFigureOut">
              <a:rPr lang="en-IN" smtClean="0"/>
              <a:t>04-08-2023</a:t>
            </a:fld>
            <a:endParaRPr lang="en-IN"/>
          </a:p>
        </p:txBody>
      </p:sp>
      <p:sp>
        <p:nvSpPr>
          <p:cNvPr id="6" name="Footer Placeholder 5">
            <a:extLst>
              <a:ext uri="{FF2B5EF4-FFF2-40B4-BE49-F238E27FC236}">
                <a16:creationId xmlns:a16="http://schemas.microsoft.com/office/drawing/2014/main" id="{055F2DEE-ED9A-3F08-5604-D48F583BB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DAC27C-333B-A09B-1BDA-C26A884CB2C9}"/>
              </a:ext>
            </a:extLst>
          </p:cNvPr>
          <p:cNvSpPr>
            <a:spLocks noGrp="1"/>
          </p:cNvSpPr>
          <p:nvPr>
            <p:ph type="sldNum" sz="quarter" idx="12"/>
          </p:nvPr>
        </p:nvSpPr>
        <p:spPr/>
        <p:txBody>
          <a:bodyPr/>
          <a:lstStyle/>
          <a:p>
            <a:fld id="{E106FCFA-6145-4EBD-B460-CDBCFB47B1AF}" type="slidenum">
              <a:rPr lang="en-IN" smtClean="0"/>
              <a:t>‹#›</a:t>
            </a:fld>
            <a:endParaRPr lang="en-IN"/>
          </a:p>
        </p:txBody>
      </p:sp>
    </p:spTree>
    <p:extLst>
      <p:ext uri="{BB962C8B-B14F-4D97-AF65-F5344CB8AC3E}">
        <p14:creationId xmlns:p14="http://schemas.microsoft.com/office/powerpoint/2010/main" val="85624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5A2A59-190B-2D85-47F0-4C67CE041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2F7921-6E25-E179-011E-6C81D95CF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7E390-C6FD-12BA-48BD-72E14927D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1C64A7-E58D-4550-AFA2-D83B86F8B3CC}" type="datetimeFigureOut">
              <a:rPr lang="en-IN" smtClean="0"/>
              <a:t>04-08-2023</a:t>
            </a:fld>
            <a:endParaRPr lang="en-IN"/>
          </a:p>
        </p:txBody>
      </p:sp>
      <p:sp>
        <p:nvSpPr>
          <p:cNvPr id="5" name="Footer Placeholder 4">
            <a:extLst>
              <a:ext uri="{FF2B5EF4-FFF2-40B4-BE49-F238E27FC236}">
                <a16:creationId xmlns:a16="http://schemas.microsoft.com/office/drawing/2014/main" id="{3CAE24B3-6FA2-7A3A-2F14-4CFF18CB81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245A9F-62A7-CFF2-3D46-C30203A26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6FCFA-6145-4EBD-B460-CDBCFB47B1AF}" type="slidenum">
              <a:rPr lang="en-IN" smtClean="0"/>
              <a:t>‹#›</a:t>
            </a:fld>
            <a:endParaRPr lang="en-IN"/>
          </a:p>
        </p:txBody>
      </p:sp>
    </p:spTree>
    <p:extLst>
      <p:ext uri="{BB962C8B-B14F-4D97-AF65-F5344CB8AC3E}">
        <p14:creationId xmlns:p14="http://schemas.microsoft.com/office/powerpoint/2010/main" val="2697079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kinsta.com/blog/xaa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D9F6-9FF2-1581-4014-8FFCF42F06AD}"/>
              </a:ext>
            </a:extLst>
          </p:cNvPr>
          <p:cNvSpPr>
            <a:spLocks noGrp="1"/>
          </p:cNvSpPr>
          <p:nvPr>
            <p:ph type="ctrTitle"/>
          </p:nvPr>
        </p:nvSpPr>
        <p:spPr/>
        <p:txBody>
          <a:bodyPr/>
          <a:lstStyle/>
          <a:p>
            <a:r>
              <a:rPr lang="en-US" dirty="0"/>
              <a:t>Module I: Introduction to Cloud Computing</a:t>
            </a:r>
            <a:endParaRPr lang="en-IN" dirty="0"/>
          </a:p>
        </p:txBody>
      </p:sp>
      <p:sp>
        <p:nvSpPr>
          <p:cNvPr id="3" name="Subtitle 2">
            <a:extLst>
              <a:ext uri="{FF2B5EF4-FFF2-40B4-BE49-F238E27FC236}">
                <a16:creationId xmlns:a16="http://schemas.microsoft.com/office/drawing/2014/main" id="{435573BB-7094-3D87-CEB7-4FE910771338}"/>
              </a:ext>
            </a:extLst>
          </p:cNvPr>
          <p:cNvSpPr>
            <a:spLocks noGrp="1"/>
          </p:cNvSpPr>
          <p:nvPr>
            <p:ph type="subTitle" idx="1"/>
          </p:nvPr>
        </p:nvSpPr>
        <p:spPr>
          <a:xfrm>
            <a:off x="1524000" y="4454294"/>
            <a:ext cx="9144000" cy="1655762"/>
          </a:xfrm>
        </p:spPr>
        <p:txBody>
          <a:bodyPr/>
          <a:lstStyle/>
          <a:p>
            <a:r>
              <a:rPr lang="en-US" dirty="0"/>
              <a:t>Dr. </a:t>
            </a:r>
            <a:r>
              <a:rPr lang="en-US" dirty="0" err="1"/>
              <a:t>Madhukrishna</a:t>
            </a:r>
            <a:r>
              <a:rPr lang="en-US" dirty="0"/>
              <a:t> </a:t>
            </a:r>
            <a:r>
              <a:rPr lang="en-US" dirty="0" err="1"/>
              <a:t>Priyadarsini</a:t>
            </a:r>
            <a:endParaRPr lang="en-US" dirty="0"/>
          </a:p>
          <a:p>
            <a:r>
              <a:rPr lang="en-US" dirty="0"/>
              <a:t>Department of CSE</a:t>
            </a:r>
          </a:p>
          <a:p>
            <a:r>
              <a:rPr lang="en-US" dirty="0"/>
              <a:t>NIT Trichy</a:t>
            </a:r>
            <a:endParaRPr lang="en-IN" dirty="0"/>
          </a:p>
        </p:txBody>
      </p:sp>
    </p:spTree>
    <p:extLst>
      <p:ext uri="{BB962C8B-B14F-4D97-AF65-F5344CB8AC3E}">
        <p14:creationId xmlns:p14="http://schemas.microsoft.com/office/powerpoint/2010/main" val="219516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7410-E650-E4A3-BF05-9A039C2E12CC}"/>
              </a:ext>
            </a:extLst>
          </p:cNvPr>
          <p:cNvSpPr>
            <a:spLocks noGrp="1"/>
          </p:cNvSpPr>
          <p:nvPr>
            <p:ph type="title"/>
          </p:nvPr>
        </p:nvSpPr>
        <p:spPr>
          <a:xfrm>
            <a:off x="412072" y="184458"/>
            <a:ext cx="10515600" cy="657917"/>
          </a:xfrm>
        </p:spPr>
        <p:txBody>
          <a:bodyPr>
            <a:normAutofit fontScale="90000"/>
          </a:bodyPr>
          <a:lstStyle/>
          <a:p>
            <a:r>
              <a:rPr lang="en-US" dirty="0"/>
              <a:t>Risks and Challenges:</a:t>
            </a:r>
            <a:endParaRPr lang="en-IN" dirty="0"/>
          </a:p>
        </p:txBody>
      </p:sp>
      <p:sp>
        <p:nvSpPr>
          <p:cNvPr id="3" name="Content Placeholder 2">
            <a:extLst>
              <a:ext uri="{FF2B5EF4-FFF2-40B4-BE49-F238E27FC236}">
                <a16:creationId xmlns:a16="http://schemas.microsoft.com/office/drawing/2014/main" id="{5CB64D66-758A-7BE8-0ED7-DB7FDDFB6BD4}"/>
              </a:ext>
            </a:extLst>
          </p:cNvPr>
          <p:cNvSpPr>
            <a:spLocks noGrp="1"/>
          </p:cNvSpPr>
          <p:nvPr>
            <p:ph idx="1"/>
          </p:nvPr>
        </p:nvSpPr>
        <p:spPr>
          <a:xfrm>
            <a:off x="506027" y="1020932"/>
            <a:ext cx="11176987" cy="5504155"/>
          </a:xfrm>
        </p:spPr>
        <p:txBody>
          <a:bodyPr/>
          <a:lstStyle/>
          <a:p>
            <a:r>
              <a:rPr lang="en-IN" dirty="0"/>
              <a:t>Increased Security Vulnerabilities</a:t>
            </a:r>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E40EC001-09CB-ED98-B72C-940FFB191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610" y="1622606"/>
            <a:ext cx="7292972" cy="5235394"/>
          </a:xfrm>
          <a:prstGeom prst="rect">
            <a:avLst/>
          </a:prstGeom>
        </p:spPr>
      </p:pic>
    </p:spTree>
    <p:extLst>
      <p:ext uri="{BB962C8B-B14F-4D97-AF65-F5344CB8AC3E}">
        <p14:creationId xmlns:p14="http://schemas.microsoft.com/office/powerpoint/2010/main" val="350919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D72B6-CA25-3579-005C-93D44235E97B}"/>
              </a:ext>
            </a:extLst>
          </p:cNvPr>
          <p:cNvSpPr>
            <a:spLocks noGrp="1"/>
          </p:cNvSpPr>
          <p:nvPr>
            <p:ph idx="1"/>
          </p:nvPr>
        </p:nvSpPr>
        <p:spPr>
          <a:xfrm>
            <a:off x="179033" y="426128"/>
            <a:ext cx="11833934" cy="6276512"/>
          </a:xfrm>
        </p:spPr>
        <p:txBody>
          <a:bodyPr/>
          <a:lstStyle/>
          <a:p>
            <a:r>
              <a:rPr lang="en-IN" dirty="0"/>
              <a:t>Reduced Operational Governance Control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5" name="Picture 4">
            <a:extLst>
              <a:ext uri="{FF2B5EF4-FFF2-40B4-BE49-F238E27FC236}">
                <a16:creationId xmlns:a16="http://schemas.microsoft.com/office/drawing/2014/main" id="{31E9FC3F-9CBE-69E2-585A-09367F253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505" y="1713391"/>
            <a:ext cx="6927180" cy="4050832"/>
          </a:xfrm>
          <a:prstGeom prst="rect">
            <a:avLst/>
          </a:prstGeom>
        </p:spPr>
      </p:pic>
    </p:spTree>
    <p:extLst>
      <p:ext uri="{BB962C8B-B14F-4D97-AF65-F5344CB8AC3E}">
        <p14:creationId xmlns:p14="http://schemas.microsoft.com/office/powerpoint/2010/main" val="3131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0AE14-6CBA-D710-6A74-3F49BAECFCE2}"/>
              </a:ext>
            </a:extLst>
          </p:cNvPr>
          <p:cNvSpPr>
            <a:spLocks noGrp="1"/>
          </p:cNvSpPr>
          <p:nvPr>
            <p:ph idx="1"/>
          </p:nvPr>
        </p:nvSpPr>
        <p:spPr>
          <a:xfrm>
            <a:off x="275208" y="275208"/>
            <a:ext cx="11727402" cy="6374167"/>
          </a:xfrm>
        </p:spPr>
        <p:txBody>
          <a:bodyPr>
            <a:normAutofit/>
          </a:bodyPr>
          <a:lstStyle/>
          <a:p>
            <a:r>
              <a:rPr lang="en-US" dirty="0"/>
              <a:t>Limited Portability Between Cloud Providers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a:p>
            <a:pPr marL="0" indent="0">
              <a:buNone/>
            </a:pPr>
            <a:endParaRPr lang="en-IN" dirty="0"/>
          </a:p>
          <a:p>
            <a:endParaRPr lang="en-IN" dirty="0"/>
          </a:p>
        </p:txBody>
      </p:sp>
      <p:pic>
        <p:nvPicPr>
          <p:cNvPr id="5" name="Picture 4">
            <a:extLst>
              <a:ext uri="{FF2B5EF4-FFF2-40B4-BE49-F238E27FC236}">
                <a16:creationId xmlns:a16="http://schemas.microsoft.com/office/drawing/2014/main" id="{56A1E61C-A051-257C-17B2-BF6E4B0C6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469" y="890159"/>
            <a:ext cx="7056732" cy="5692633"/>
          </a:xfrm>
          <a:prstGeom prst="rect">
            <a:avLst/>
          </a:prstGeom>
        </p:spPr>
      </p:pic>
    </p:spTree>
    <p:extLst>
      <p:ext uri="{BB962C8B-B14F-4D97-AF65-F5344CB8AC3E}">
        <p14:creationId xmlns:p14="http://schemas.microsoft.com/office/powerpoint/2010/main" val="353400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4167-3650-6A79-37FC-E83CC5D968B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3D6E88E-89EF-FEEC-0826-C716F0DF76B7}"/>
              </a:ext>
            </a:extLst>
          </p:cNvPr>
          <p:cNvSpPr>
            <a:spLocks noGrp="1"/>
          </p:cNvSpPr>
          <p:nvPr>
            <p:ph idx="1"/>
          </p:nvPr>
        </p:nvSpPr>
        <p:spPr/>
        <p:txBody>
          <a:bodyPr/>
          <a:lstStyle/>
          <a:p>
            <a:r>
              <a:rPr lang="en-US" dirty="0"/>
              <a:t>Multi-Regional Compliance and Legal Issues</a:t>
            </a:r>
          </a:p>
          <a:p>
            <a:pPr algn="just"/>
            <a:r>
              <a:rPr lang="en-US" sz="1800" b="0" i="0" u="none" strike="noStrike" baseline="0" dirty="0">
                <a:solidFill>
                  <a:srgbClr val="323232"/>
                </a:solidFill>
                <a:latin typeface="Georgia" panose="02040502050405020303" pitchFamily="18" charset="0"/>
              </a:rPr>
              <a:t>Serious legal concerns pertaining to industry or government regulations that specify data privacy and storage policies. </a:t>
            </a:r>
          </a:p>
          <a:p>
            <a:pPr algn="just"/>
            <a:r>
              <a:rPr lang="en-US" sz="1800" b="0" i="0" u="none" strike="noStrike" baseline="0" dirty="0">
                <a:solidFill>
                  <a:srgbClr val="323232"/>
                </a:solidFill>
                <a:latin typeface="Georgia" panose="02040502050405020303" pitchFamily="18" charset="0"/>
              </a:rPr>
              <a:t>Another potential legal issue pertains to the accessibility and disclosure of data.</a:t>
            </a:r>
          </a:p>
          <a:p>
            <a:pPr algn="just"/>
            <a:r>
              <a:rPr lang="en-US" sz="1800" b="0" i="0" u="none" strike="noStrike" baseline="0" dirty="0">
                <a:solidFill>
                  <a:srgbClr val="323232"/>
                </a:solidFill>
                <a:latin typeface="Georgia" panose="02040502050405020303" pitchFamily="18" charset="0"/>
              </a:rPr>
              <a:t>Most regulatory frameworks recognize that cloud consumer organizations are ultimately responsible for the security, integrity, and storage of their own data, even when it is held by an external cloud provider.  </a:t>
            </a:r>
            <a:endParaRPr lang="en-IN" sz="1800" dirty="0"/>
          </a:p>
          <a:p>
            <a:pPr marL="0" indent="0">
              <a:buNone/>
            </a:pPr>
            <a:endParaRPr lang="en-IN" dirty="0"/>
          </a:p>
        </p:txBody>
      </p:sp>
    </p:spTree>
    <p:extLst>
      <p:ext uri="{BB962C8B-B14F-4D97-AF65-F5344CB8AC3E}">
        <p14:creationId xmlns:p14="http://schemas.microsoft.com/office/powerpoint/2010/main" val="375522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6A90-ECF4-FC7F-F453-F2B873C4ACB1}"/>
              </a:ext>
            </a:extLst>
          </p:cNvPr>
          <p:cNvSpPr>
            <a:spLocks noGrp="1"/>
          </p:cNvSpPr>
          <p:nvPr>
            <p:ph type="title"/>
          </p:nvPr>
        </p:nvSpPr>
        <p:spPr>
          <a:xfrm>
            <a:off x="838200" y="168677"/>
            <a:ext cx="10515600" cy="603680"/>
          </a:xfrm>
        </p:spPr>
        <p:txBody>
          <a:bodyPr>
            <a:normAutofit fontScale="90000"/>
          </a:bodyPr>
          <a:lstStyle/>
          <a:p>
            <a:r>
              <a:rPr lang="en-US" dirty="0"/>
              <a:t>Roles</a:t>
            </a:r>
            <a:endParaRPr lang="en-IN" dirty="0"/>
          </a:p>
        </p:txBody>
      </p:sp>
      <p:pic>
        <p:nvPicPr>
          <p:cNvPr id="5" name="Content Placeholder 4">
            <a:extLst>
              <a:ext uri="{FF2B5EF4-FFF2-40B4-BE49-F238E27FC236}">
                <a16:creationId xmlns:a16="http://schemas.microsoft.com/office/drawing/2014/main" id="{70A9C785-CFBF-8BE7-CCA1-AB471ACC12CD}"/>
              </a:ext>
            </a:extLst>
          </p:cNvPr>
          <p:cNvPicPr>
            <a:picLocks noGrp="1" noChangeAspect="1"/>
          </p:cNvPicPr>
          <p:nvPr>
            <p:ph idx="1"/>
          </p:nvPr>
        </p:nvPicPr>
        <p:blipFill>
          <a:blip r:embed="rId2"/>
          <a:stretch>
            <a:fillRect/>
          </a:stretch>
        </p:blipFill>
        <p:spPr>
          <a:xfrm>
            <a:off x="1784412" y="772357"/>
            <a:ext cx="8726749" cy="5916966"/>
          </a:xfrm>
        </p:spPr>
      </p:pic>
    </p:spTree>
    <p:extLst>
      <p:ext uri="{BB962C8B-B14F-4D97-AF65-F5344CB8AC3E}">
        <p14:creationId xmlns:p14="http://schemas.microsoft.com/office/powerpoint/2010/main" val="261782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EAAB-F6B5-E27C-A1CB-9D10CFAA1DB8}"/>
              </a:ext>
            </a:extLst>
          </p:cNvPr>
          <p:cNvSpPr>
            <a:spLocks noGrp="1"/>
          </p:cNvSpPr>
          <p:nvPr>
            <p:ph type="title"/>
          </p:nvPr>
        </p:nvSpPr>
        <p:spPr>
          <a:xfrm>
            <a:off x="838200" y="0"/>
            <a:ext cx="10515600" cy="681038"/>
          </a:xfrm>
        </p:spPr>
        <p:txBody>
          <a:bodyPr>
            <a:normAutofit fontScale="90000"/>
          </a:bodyPr>
          <a:lstStyle/>
          <a:p>
            <a:r>
              <a:rPr lang="en-US" dirty="0"/>
              <a:t>Job Roles in Cloud Computing</a:t>
            </a:r>
            <a:endParaRPr lang="en-IN" dirty="0"/>
          </a:p>
        </p:txBody>
      </p:sp>
      <p:pic>
        <p:nvPicPr>
          <p:cNvPr id="7" name="Content Placeholder 6">
            <a:extLst>
              <a:ext uri="{FF2B5EF4-FFF2-40B4-BE49-F238E27FC236}">
                <a16:creationId xmlns:a16="http://schemas.microsoft.com/office/drawing/2014/main" id="{998BCB28-8145-3B45-08D4-82639658A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6352" y="772357"/>
            <a:ext cx="6894612" cy="5797550"/>
          </a:xfrm>
        </p:spPr>
      </p:pic>
    </p:spTree>
    <p:extLst>
      <p:ext uri="{BB962C8B-B14F-4D97-AF65-F5344CB8AC3E}">
        <p14:creationId xmlns:p14="http://schemas.microsoft.com/office/powerpoint/2010/main" val="365253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1341-8C6E-5123-A012-A842E60EED79}"/>
              </a:ext>
            </a:extLst>
          </p:cNvPr>
          <p:cNvSpPr>
            <a:spLocks noGrp="1"/>
          </p:cNvSpPr>
          <p:nvPr>
            <p:ph type="title"/>
          </p:nvPr>
        </p:nvSpPr>
        <p:spPr>
          <a:xfrm>
            <a:off x="713913" y="72163"/>
            <a:ext cx="10515600" cy="735706"/>
          </a:xfrm>
        </p:spPr>
        <p:txBody>
          <a:bodyPr/>
          <a:lstStyle/>
          <a:p>
            <a:r>
              <a:rPr lang="en-US" dirty="0"/>
              <a:t>Boundaries:</a:t>
            </a:r>
            <a:endParaRPr lang="en-IN" dirty="0"/>
          </a:p>
        </p:txBody>
      </p:sp>
      <p:sp>
        <p:nvSpPr>
          <p:cNvPr id="3" name="Content Placeholder 2">
            <a:extLst>
              <a:ext uri="{FF2B5EF4-FFF2-40B4-BE49-F238E27FC236}">
                <a16:creationId xmlns:a16="http://schemas.microsoft.com/office/drawing/2014/main" id="{B3CFDE73-9AB3-1B77-2B2A-1613EE423C11}"/>
              </a:ext>
            </a:extLst>
          </p:cNvPr>
          <p:cNvSpPr>
            <a:spLocks noGrp="1"/>
          </p:cNvSpPr>
          <p:nvPr>
            <p:ph idx="1"/>
          </p:nvPr>
        </p:nvSpPr>
        <p:spPr>
          <a:xfrm>
            <a:off x="168675" y="1047565"/>
            <a:ext cx="11736279" cy="5584054"/>
          </a:xfrm>
        </p:spPr>
        <p:txBody>
          <a:bodyPr/>
          <a:lstStyle/>
          <a:p>
            <a:r>
              <a:rPr lang="en-US" dirty="0"/>
              <a:t>Organizational boundary:</a:t>
            </a:r>
          </a:p>
          <a:p>
            <a:endParaRPr lang="en-US" dirty="0"/>
          </a:p>
          <a:p>
            <a:endParaRPr lang="en-US" dirty="0"/>
          </a:p>
          <a:p>
            <a:endParaRPr lang="en-US" dirty="0"/>
          </a:p>
          <a:p>
            <a:endParaRPr lang="en-US" dirty="0"/>
          </a:p>
          <a:p>
            <a:endParaRPr lang="en-US" dirty="0"/>
          </a:p>
          <a:p>
            <a:r>
              <a:rPr lang="en-US" dirty="0"/>
              <a:t>Trust boundary:</a:t>
            </a:r>
          </a:p>
          <a:p>
            <a:pPr marL="0" indent="0">
              <a:buNone/>
            </a:pPr>
            <a:endParaRPr lang="en-IN" dirty="0"/>
          </a:p>
        </p:txBody>
      </p:sp>
      <p:pic>
        <p:nvPicPr>
          <p:cNvPr id="5" name="Picture 4">
            <a:extLst>
              <a:ext uri="{FF2B5EF4-FFF2-40B4-BE49-F238E27FC236}">
                <a16:creationId xmlns:a16="http://schemas.microsoft.com/office/drawing/2014/main" id="{42BFC3EB-3342-140E-AF1A-5C55F39D2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797" y="1521046"/>
            <a:ext cx="5806943" cy="2430991"/>
          </a:xfrm>
          <a:prstGeom prst="rect">
            <a:avLst/>
          </a:prstGeom>
        </p:spPr>
      </p:pic>
      <p:pic>
        <p:nvPicPr>
          <p:cNvPr id="7" name="Picture 6">
            <a:extLst>
              <a:ext uri="{FF2B5EF4-FFF2-40B4-BE49-F238E27FC236}">
                <a16:creationId xmlns:a16="http://schemas.microsoft.com/office/drawing/2014/main" id="{EC0B325A-CBCF-A0A3-F961-691DAD9E0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796" y="4425519"/>
            <a:ext cx="4549534" cy="2445796"/>
          </a:xfrm>
          <a:prstGeom prst="rect">
            <a:avLst/>
          </a:prstGeom>
        </p:spPr>
      </p:pic>
    </p:spTree>
    <p:extLst>
      <p:ext uri="{BB962C8B-B14F-4D97-AF65-F5344CB8AC3E}">
        <p14:creationId xmlns:p14="http://schemas.microsoft.com/office/powerpoint/2010/main" val="46134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6375-AE66-2DBD-D03F-C641E24A86E2}"/>
              </a:ext>
            </a:extLst>
          </p:cNvPr>
          <p:cNvSpPr>
            <a:spLocks noGrp="1"/>
          </p:cNvSpPr>
          <p:nvPr>
            <p:ph type="title"/>
          </p:nvPr>
        </p:nvSpPr>
        <p:spPr>
          <a:xfrm>
            <a:off x="367684" y="131762"/>
            <a:ext cx="10515600" cy="549275"/>
          </a:xfrm>
        </p:spPr>
        <p:txBody>
          <a:bodyPr>
            <a:normAutofit fontScale="90000"/>
          </a:bodyPr>
          <a:lstStyle/>
          <a:p>
            <a:r>
              <a:rPr lang="en-US" dirty="0"/>
              <a:t>Characteristics</a:t>
            </a:r>
            <a:endParaRPr lang="en-IN" dirty="0"/>
          </a:p>
        </p:txBody>
      </p:sp>
      <p:sp>
        <p:nvSpPr>
          <p:cNvPr id="3" name="Content Placeholder 2">
            <a:extLst>
              <a:ext uri="{FF2B5EF4-FFF2-40B4-BE49-F238E27FC236}">
                <a16:creationId xmlns:a16="http://schemas.microsoft.com/office/drawing/2014/main" id="{4B8EAF3E-621F-9326-9A1D-38B18AB950D0}"/>
              </a:ext>
            </a:extLst>
          </p:cNvPr>
          <p:cNvSpPr>
            <a:spLocks noGrp="1"/>
          </p:cNvSpPr>
          <p:nvPr>
            <p:ph idx="1"/>
          </p:nvPr>
        </p:nvSpPr>
        <p:spPr>
          <a:xfrm>
            <a:off x="367683" y="932155"/>
            <a:ext cx="11537271" cy="5699464"/>
          </a:xfrm>
        </p:spPr>
        <p:txBody>
          <a:bodyPr/>
          <a:lstStyle/>
          <a:p>
            <a:pPr marL="0" indent="0">
              <a:buNone/>
            </a:pPr>
            <a:r>
              <a:rPr lang="en-US" dirty="0"/>
              <a:t>• On-demand usage</a:t>
            </a:r>
          </a:p>
          <a:p>
            <a:pPr marL="0" indent="0">
              <a:buNone/>
            </a:pPr>
            <a:r>
              <a:rPr lang="en-US" dirty="0"/>
              <a:t>• Ubiquitous access (widely accessible)</a:t>
            </a:r>
          </a:p>
          <a:p>
            <a:pPr marL="0" indent="0">
              <a:buNone/>
            </a:pPr>
            <a:r>
              <a:rPr lang="en-US" dirty="0"/>
              <a:t>• Multitenancy (and resource pooling) </a:t>
            </a:r>
          </a:p>
        </p:txBody>
      </p:sp>
      <p:pic>
        <p:nvPicPr>
          <p:cNvPr id="5" name="Picture 4">
            <a:extLst>
              <a:ext uri="{FF2B5EF4-FFF2-40B4-BE49-F238E27FC236}">
                <a16:creationId xmlns:a16="http://schemas.microsoft.com/office/drawing/2014/main" id="{11B06B52-CA00-C1C2-E49D-06C47C58E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04" y="2823100"/>
            <a:ext cx="4556578" cy="3503676"/>
          </a:xfrm>
          <a:prstGeom prst="rect">
            <a:avLst/>
          </a:prstGeom>
        </p:spPr>
      </p:pic>
      <p:pic>
        <p:nvPicPr>
          <p:cNvPr id="7" name="Picture 6">
            <a:extLst>
              <a:ext uri="{FF2B5EF4-FFF2-40B4-BE49-F238E27FC236}">
                <a16:creationId xmlns:a16="http://schemas.microsoft.com/office/drawing/2014/main" id="{65C06502-7227-75D0-3BAF-729E74FBF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823101"/>
            <a:ext cx="4982652" cy="3391268"/>
          </a:xfrm>
          <a:prstGeom prst="rect">
            <a:avLst/>
          </a:prstGeom>
        </p:spPr>
      </p:pic>
    </p:spTree>
    <p:extLst>
      <p:ext uri="{BB962C8B-B14F-4D97-AF65-F5344CB8AC3E}">
        <p14:creationId xmlns:p14="http://schemas.microsoft.com/office/powerpoint/2010/main" val="339378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C35E8-0117-79B8-D358-258015F21D1A}"/>
              </a:ext>
            </a:extLst>
          </p:cNvPr>
          <p:cNvSpPr>
            <a:spLocks noGrp="1"/>
          </p:cNvSpPr>
          <p:nvPr>
            <p:ph idx="1"/>
          </p:nvPr>
        </p:nvSpPr>
        <p:spPr>
          <a:xfrm>
            <a:off x="275207" y="195308"/>
            <a:ext cx="11629747" cy="6525087"/>
          </a:xfrm>
        </p:spPr>
        <p:txBody>
          <a:bodyPr/>
          <a:lstStyle/>
          <a:p>
            <a:pPr marL="0" indent="0">
              <a:buNone/>
            </a:pPr>
            <a:r>
              <a:rPr lang="en-US" dirty="0"/>
              <a:t>• Elasticity (Scaling of IT resources in run-time)</a:t>
            </a:r>
          </a:p>
          <a:p>
            <a:pPr marL="0" indent="0">
              <a:buNone/>
            </a:pPr>
            <a:r>
              <a:rPr lang="en-US" dirty="0"/>
              <a:t>• Measured usage (ability of a cloud platform to keep track of the usage of its IT resources, primarily by cloud consumers)</a:t>
            </a:r>
          </a:p>
          <a:p>
            <a:pPr marL="0" indent="0">
              <a:buNone/>
            </a:pPr>
            <a:r>
              <a:rPr lang="en-US" dirty="0"/>
              <a:t>• Resiliency (can refer to redundant IT resources within the same cloud (but in different physical locations) or across multiple clouds)</a:t>
            </a:r>
            <a:endParaRPr lang="en-IN" dirty="0"/>
          </a:p>
          <a:p>
            <a:endParaRPr lang="en-IN" dirty="0"/>
          </a:p>
        </p:txBody>
      </p:sp>
      <p:pic>
        <p:nvPicPr>
          <p:cNvPr id="5" name="Picture 4">
            <a:extLst>
              <a:ext uri="{FF2B5EF4-FFF2-40B4-BE49-F238E27FC236}">
                <a16:creationId xmlns:a16="http://schemas.microsoft.com/office/drawing/2014/main" id="{B6D45821-B548-49B1-79DE-B2D5DCFEB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434" y="2348143"/>
            <a:ext cx="5509737" cy="4372252"/>
          </a:xfrm>
          <a:prstGeom prst="rect">
            <a:avLst/>
          </a:prstGeom>
        </p:spPr>
      </p:pic>
    </p:spTree>
    <p:extLst>
      <p:ext uri="{BB962C8B-B14F-4D97-AF65-F5344CB8AC3E}">
        <p14:creationId xmlns:p14="http://schemas.microsoft.com/office/powerpoint/2010/main" val="161121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1475-0F4F-2DB9-B9E8-F67808BAD0E9}"/>
              </a:ext>
            </a:extLst>
          </p:cNvPr>
          <p:cNvSpPr>
            <a:spLocks noGrp="1"/>
          </p:cNvSpPr>
          <p:nvPr>
            <p:ph type="title"/>
          </p:nvPr>
        </p:nvSpPr>
        <p:spPr>
          <a:xfrm>
            <a:off x="838200" y="133166"/>
            <a:ext cx="10515600" cy="798990"/>
          </a:xfrm>
        </p:spPr>
        <p:txBody>
          <a:bodyPr>
            <a:normAutofit/>
          </a:bodyPr>
          <a:lstStyle/>
          <a:p>
            <a:r>
              <a:rPr lang="en-US" dirty="0"/>
              <a:t>Cloud Delivery Models</a:t>
            </a:r>
            <a:endParaRPr lang="en-IN" dirty="0"/>
          </a:p>
        </p:txBody>
      </p:sp>
      <p:sp>
        <p:nvSpPr>
          <p:cNvPr id="3" name="Content Placeholder 2">
            <a:extLst>
              <a:ext uri="{FF2B5EF4-FFF2-40B4-BE49-F238E27FC236}">
                <a16:creationId xmlns:a16="http://schemas.microsoft.com/office/drawing/2014/main" id="{A5F0A27C-7CE2-6D79-533D-8738A3762E39}"/>
              </a:ext>
            </a:extLst>
          </p:cNvPr>
          <p:cNvSpPr>
            <a:spLocks noGrp="1"/>
          </p:cNvSpPr>
          <p:nvPr>
            <p:ph idx="1"/>
          </p:nvPr>
        </p:nvSpPr>
        <p:spPr>
          <a:xfrm>
            <a:off x="230819" y="1012054"/>
            <a:ext cx="11771791" cy="5712779"/>
          </a:xfrm>
        </p:spPr>
        <p:txBody>
          <a:bodyPr/>
          <a:lstStyle/>
          <a:p>
            <a:r>
              <a:rPr lang="en-US" dirty="0"/>
              <a:t>Infrastructure-as-a-Service (</a:t>
            </a:r>
            <a:r>
              <a:rPr lang="en-US" dirty="0" err="1"/>
              <a:t>Iaas</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Google Apps, Microsoft Office 365, Salesforce</a:t>
            </a:r>
            <a:endParaRPr lang="en-IN" dirty="0"/>
          </a:p>
        </p:txBody>
      </p:sp>
      <p:pic>
        <p:nvPicPr>
          <p:cNvPr id="5" name="Picture 4">
            <a:extLst>
              <a:ext uri="{FF2B5EF4-FFF2-40B4-BE49-F238E27FC236}">
                <a16:creationId xmlns:a16="http://schemas.microsoft.com/office/drawing/2014/main" id="{39675E07-A2D7-3C10-5B38-8E7A5A70C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153" y="1473694"/>
            <a:ext cx="6312023" cy="4616388"/>
          </a:xfrm>
          <a:prstGeom prst="rect">
            <a:avLst/>
          </a:prstGeom>
        </p:spPr>
      </p:pic>
    </p:spTree>
    <p:extLst>
      <p:ext uri="{BB962C8B-B14F-4D97-AF65-F5344CB8AC3E}">
        <p14:creationId xmlns:p14="http://schemas.microsoft.com/office/powerpoint/2010/main" val="147355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D9D4-3AA1-A0C2-C375-199AA81503E6}"/>
              </a:ext>
            </a:extLst>
          </p:cNvPr>
          <p:cNvSpPr>
            <a:spLocks noGrp="1"/>
          </p:cNvSpPr>
          <p:nvPr>
            <p:ph type="title"/>
          </p:nvPr>
        </p:nvSpPr>
        <p:spPr>
          <a:xfrm>
            <a:off x="616258" y="0"/>
            <a:ext cx="10515600" cy="664685"/>
          </a:xfrm>
        </p:spPr>
        <p:txBody>
          <a:bodyPr>
            <a:normAutofit fontScale="90000"/>
          </a:bodyPr>
          <a:lstStyle/>
          <a:p>
            <a:r>
              <a:rPr lang="en-US" dirty="0"/>
              <a:t>Evolution:</a:t>
            </a:r>
            <a:endParaRPr lang="en-IN" dirty="0"/>
          </a:p>
        </p:txBody>
      </p:sp>
      <p:pic>
        <p:nvPicPr>
          <p:cNvPr id="1026" name="Picture 2">
            <a:extLst>
              <a:ext uri="{FF2B5EF4-FFF2-40B4-BE49-F238E27FC236}">
                <a16:creationId xmlns:a16="http://schemas.microsoft.com/office/drawing/2014/main" id="{68EEEA38-1D88-0B5F-29D1-FCFE3E133B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8338" y="537669"/>
            <a:ext cx="8975324" cy="596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99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259BB-9560-E1B3-986B-1EA08FC5CB32}"/>
              </a:ext>
            </a:extLst>
          </p:cNvPr>
          <p:cNvSpPr>
            <a:spLocks noGrp="1"/>
          </p:cNvSpPr>
          <p:nvPr>
            <p:ph idx="1"/>
          </p:nvPr>
        </p:nvSpPr>
        <p:spPr>
          <a:xfrm>
            <a:off x="195309" y="186431"/>
            <a:ext cx="11754035" cy="6445188"/>
          </a:xfrm>
        </p:spPr>
        <p:txBody>
          <a:bodyPr>
            <a:normAutofit fontScale="85000" lnSpcReduction="20000"/>
          </a:bodyPr>
          <a:lstStyle/>
          <a:p>
            <a:r>
              <a:rPr lang="en-US" dirty="0"/>
              <a:t>Platform-as-a-Service (PaaS)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a:p>
            <a:r>
              <a:rPr lang="en-US" dirty="0"/>
              <a:t>Example: Google App Engine, Amazon Web Services(AWS), Elastic Beanstalk</a:t>
            </a:r>
            <a:endParaRPr lang="en-IN" dirty="0"/>
          </a:p>
        </p:txBody>
      </p:sp>
      <p:pic>
        <p:nvPicPr>
          <p:cNvPr id="5" name="Picture 4">
            <a:extLst>
              <a:ext uri="{FF2B5EF4-FFF2-40B4-BE49-F238E27FC236}">
                <a16:creationId xmlns:a16="http://schemas.microsoft.com/office/drawing/2014/main" id="{C2CA99B9-2EE0-0BB3-4EBD-AA0BD38A2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423" y="630315"/>
            <a:ext cx="7492754" cy="5113537"/>
          </a:xfrm>
          <a:prstGeom prst="rect">
            <a:avLst/>
          </a:prstGeom>
        </p:spPr>
      </p:pic>
    </p:spTree>
    <p:extLst>
      <p:ext uri="{BB962C8B-B14F-4D97-AF65-F5344CB8AC3E}">
        <p14:creationId xmlns:p14="http://schemas.microsoft.com/office/powerpoint/2010/main" val="232948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1520D-00B5-9A99-64A1-522C3E57799D}"/>
              </a:ext>
            </a:extLst>
          </p:cNvPr>
          <p:cNvSpPr>
            <a:spLocks noGrp="1"/>
          </p:cNvSpPr>
          <p:nvPr>
            <p:ph idx="1"/>
          </p:nvPr>
        </p:nvSpPr>
        <p:spPr>
          <a:xfrm>
            <a:off x="221941" y="292962"/>
            <a:ext cx="11754035" cy="6374167"/>
          </a:xfrm>
        </p:spPr>
        <p:txBody>
          <a:bodyPr>
            <a:normAutofit fontScale="92500"/>
          </a:bodyPr>
          <a:lstStyle/>
          <a:p>
            <a:r>
              <a:rPr lang="en-US" dirty="0"/>
              <a:t>Software-as-a-Service (SaaS)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Google Compute Engine, Microsoft Azure, AWS Elastic Compute Cloud</a:t>
            </a:r>
            <a:endParaRPr lang="en-IN" dirty="0"/>
          </a:p>
        </p:txBody>
      </p:sp>
      <p:pic>
        <p:nvPicPr>
          <p:cNvPr id="5" name="Picture 4">
            <a:extLst>
              <a:ext uri="{FF2B5EF4-FFF2-40B4-BE49-F238E27FC236}">
                <a16:creationId xmlns:a16="http://schemas.microsoft.com/office/drawing/2014/main" id="{BF91A80F-534A-AA90-850F-AB51A33A4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590" y="710214"/>
            <a:ext cx="7306322" cy="5015884"/>
          </a:xfrm>
          <a:prstGeom prst="rect">
            <a:avLst/>
          </a:prstGeom>
        </p:spPr>
      </p:pic>
    </p:spTree>
    <p:extLst>
      <p:ext uri="{BB962C8B-B14F-4D97-AF65-F5344CB8AC3E}">
        <p14:creationId xmlns:p14="http://schemas.microsoft.com/office/powerpoint/2010/main" val="4256078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D1888-23A0-FEC7-59C6-FA3C01D20B0E}"/>
              </a:ext>
            </a:extLst>
          </p:cNvPr>
          <p:cNvSpPr>
            <a:spLocks noGrp="1"/>
          </p:cNvSpPr>
          <p:nvPr>
            <p:ph idx="1"/>
          </p:nvPr>
        </p:nvSpPr>
        <p:spPr>
          <a:xfrm>
            <a:off x="266330" y="168676"/>
            <a:ext cx="11736280" cy="6489576"/>
          </a:xfrm>
        </p:spPr>
        <p:txBody>
          <a:bodyPr/>
          <a:lstStyle/>
          <a:p>
            <a:r>
              <a:rPr lang="en-US" dirty="0"/>
              <a:t>Anything-as-a-Service (</a:t>
            </a:r>
            <a:r>
              <a:rPr lang="en-US" dirty="0" err="1"/>
              <a:t>Xaas</a:t>
            </a:r>
            <a:r>
              <a:rPr lang="en-US" dirty="0"/>
              <a:t>) : </a:t>
            </a:r>
            <a:r>
              <a:rPr lang="en-US" dirty="0">
                <a:hlinkClick r:id="rId2"/>
              </a:rPr>
              <a:t>https://kinsta.com/blog/xaas/</a:t>
            </a:r>
            <a:endParaRPr lang="en-US" dirty="0"/>
          </a:p>
          <a:p>
            <a:pPr marL="0" indent="0">
              <a:buNone/>
            </a:pPr>
            <a:endParaRPr lang="en-IN" dirty="0"/>
          </a:p>
        </p:txBody>
      </p:sp>
      <p:pic>
        <p:nvPicPr>
          <p:cNvPr id="5" name="Picture 4">
            <a:extLst>
              <a:ext uri="{FF2B5EF4-FFF2-40B4-BE49-F238E27FC236}">
                <a16:creationId xmlns:a16="http://schemas.microsoft.com/office/drawing/2014/main" id="{C048B17F-88D3-82C9-16D2-CF35CF24C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01" y="976544"/>
            <a:ext cx="9753600" cy="5807706"/>
          </a:xfrm>
          <a:prstGeom prst="rect">
            <a:avLst/>
          </a:prstGeom>
        </p:spPr>
      </p:pic>
    </p:spTree>
    <p:extLst>
      <p:ext uri="{BB962C8B-B14F-4D97-AF65-F5344CB8AC3E}">
        <p14:creationId xmlns:p14="http://schemas.microsoft.com/office/powerpoint/2010/main" val="216272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E888-C1BB-6796-43E3-2DC64FA46059}"/>
              </a:ext>
            </a:extLst>
          </p:cNvPr>
          <p:cNvSpPr>
            <a:spLocks noGrp="1"/>
          </p:cNvSpPr>
          <p:nvPr>
            <p:ph type="title"/>
          </p:nvPr>
        </p:nvSpPr>
        <p:spPr>
          <a:xfrm>
            <a:off x="838200" y="159799"/>
            <a:ext cx="10515600" cy="521238"/>
          </a:xfrm>
        </p:spPr>
        <p:txBody>
          <a:bodyPr>
            <a:normAutofit fontScale="90000"/>
          </a:bodyPr>
          <a:lstStyle/>
          <a:p>
            <a:r>
              <a:rPr lang="en-US" dirty="0" err="1"/>
              <a:t>XaaS</a:t>
            </a:r>
            <a:r>
              <a:rPr lang="en-US" dirty="0"/>
              <a:t> Examples:</a:t>
            </a:r>
            <a:endParaRPr lang="en-IN" dirty="0"/>
          </a:p>
        </p:txBody>
      </p:sp>
      <p:sp>
        <p:nvSpPr>
          <p:cNvPr id="3" name="Content Placeholder 2">
            <a:extLst>
              <a:ext uri="{FF2B5EF4-FFF2-40B4-BE49-F238E27FC236}">
                <a16:creationId xmlns:a16="http://schemas.microsoft.com/office/drawing/2014/main" id="{EBAD2040-CADC-5C5C-F0F5-E08D8219A542}"/>
              </a:ext>
            </a:extLst>
          </p:cNvPr>
          <p:cNvSpPr>
            <a:spLocks noGrp="1"/>
          </p:cNvSpPr>
          <p:nvPr>
            <p:ph idx="1"/>
          </p:nvPr>
        </p:nvSpPr>
        <p:spPr>
          <a:xfrm>
            <a:off x="523783" y="1047564"/>
            <a:ext cx="11274640" cy="5566299"/>
          </a:xfrm>
        </p:spPr>
        <p:txBody>
          <a:bodyPr/>
          <a:lstStyle/>
          <a:p>
            <a:r>
              <a:rPr lang="en-US" dirty="0"/>
              <a:t>Authentication as a Service (</a:t>
            </a:r>
            <a:r>
              <a:rPr lang="en-US" dirty="0" err="1"/>
              <a:t>AaaS</a:t>
            </a:r>
            <a:r>
              <a:rPr lang="en-US" dirty="0"/>
              <a:t>)</a:t>
            </a:r>
          </a:p>
          <a:p>
            <a:r>
              <a:rPr lang="en-IN" i="0" dirty="0">
                <a:effectLst/>
              </a:rPr>
              <a:t>Containers as a Service (CaaS)</a:t>
            </a:r>
          </a:p>
          <a:p>
            <a:r>
              <a:rPr lang="en-IN" dirty="0"/>
              <a:t>Database as a Service (DBaaS)</a:t>
            </a:r>
          </a:p>
          <a:p>
            <a:r>
              <a:rPr lang="en-IN" i="0" dirty="0">
                <a:effectLst/>
              </a:rPr>
              <a:t>Device as a Service (D</a:t>
            </a:r>
            <a:r>
              <a:rPr lang="en-IN" dirty="0"/>
              <a:t>aaS)</a:t>
            </a:r>
          </a:p>
          <a:p>
            <a:r>
              <a:rPr lang="en-IN" i="0" dirty="0">
                <a:effectLst/>
              </a:rPr>
              <a:t>Disaster Recovery as a Service (</a:t>
            </a:r>
            <a:r>
              <a:rPr lang="en-IN" i="0" dirty="0" err="1">
                <a:effectLst/>
              </a:rPr>
              <a:t>DRaaS</a:t>
            </a:r>
            <a:r>
              <a:rPr lang="en-IN" i="0" dirty="0">
                <a:effectLst/>
              </a:rPr>
              <a:t>)</a:t>
            </a:r>
          </a:p>
          <a:p>
            <a:r>
              <a:rPr lang="en-IN" dirty="0"/>
              <a:t>Function as a Service (</a:t>
            </a:r>
            <a:r>
              <a:rPr lang="en-IN" dirty="0" err="1"/>
              <a:t>FaaS</a:t>
            </a:r>
            <a:r>
              <a:rPr lang="en-IN" dirty="0"/>
              <a:t>)</a:t>
            </a:r>
          </a:p>
          <a:p>
            <a:r>
              <a:rPr lang="en-IN" i="0" dirty="0">
                <a:effectLst/>
              </a:rPr>
              <a:t>Malware as a Service (</a:t>
            </a:r>
            <a:r>
              <a:rPr lang="en-IN" i="0" dirty="0" err="1">
                <a:effectLst/>
              </a:rPr>
              <a:t>MaaS</a:t>
            </a:r>
            <a:r>
              <a:rPr lang="en-IN" i="0" dirty="0">
                <a:effectLst/>
              </a:rPr>
              <a:t>)</a:t>
            </a:r>
          </a:p>
          <a:p>
            <a:r>
              <a:rPr lang="en-IN" dirty="0"/>
              <a:t>Network as a service (</a:t>
            </a:r>
            <a:r>
              <a:rPr lang="en-IN" dirty="0" err="1"/>
              <a:t>NaaS</a:t>
            </a:r>
            <a:r>
              <a:rPr lang="en-IN" dirty="0"/>
              <a:t>)</a:t>
            </a:r>
          </a:p>
          <a:p>
            <a:r>
              <a:rPr lang="en-IN" i="0" dirty="0">
                <a:effectLst/>
              </a:rPr>
              <a:t>Storage as a Service (</a:t>
            </a:r>
            <a:r>
              <a:rPr lang="en-IN" i="0" dirty="0" err="1">
                <a:effectLst/>
              </a:rPr>
              <a:t>STaaS</a:t>
            </a:r>
            <a:r>
              <a:rPr lang="en-IN" i="0" dirty="0">
                <a:effectLst/>
              </a:rPr>
              <a:t>)</a:t>
            </a:r>
          </a:p>
          <a:p>
            <a:r>
              <a:rPr lang="en-IN" dirty="0"/>
              <a:t>Unified Communications as a Service (</a:t>
            </a:r>
            <a:r>
              <a:rPr lang="en-IN" dirty="0" err="1"/>
              <a:t>UCaaS</a:t>
            </a:r>
            <a:r>
              <a:rPr lang="en-IN" dirty="0"/>
              <a:t>)</a:t>
            </a:r>
            <a:endParaRPr lang="en-US" i="0" dirty="0">
              <a:effectLst/>
            </a:endParaRPr>
          </a:p>
          <a:p>
            <a:endParaRPr lang="en-IN" dirty="0"/>
          </a:p>
        </p:txBody>
      </p:sp>
    </p:spTree>
    <p:extLst>
      <p:ext uri="{BB962C8B-B14F-4D97-AF65-F5344CB8AC3E}">
        <p14:creationId xmlns:p14="http://schemas.microsoft.com/office/powerpoint/2010/main" val="1275704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B75F-F766-2C48-3E56-8A7C0995F0E9}"/>
              </a:ext>
            </a:extLst>
          </p:cNvPr>
          <p:cNvSpPr>
            <a:spLocks noGrp="1"/>
          </p:cNvSpPr>
          <p:nvPr>
            <p:ph type="title"/>
          </p:nvPr>
        </p:nvSpPr>
        <p:spPr/>
        <p:txBody>
          <a:bodyPr/>
          <a:lstStyle/>
          <a:p>
            <a:r>
              <a:rPr lang="en-US" dirty="0"/>
              <a:t>Benefits of </a:t>
            </a:r>
            <a:r>
              <a:rPr lang="en-US" dirty="0" err="1"/>
              <a:t>XaaS</a:t>
            </a:r>
            <a:endParaRPr lang="en-IN" dirty="0"/>
          </a:p>
        </p:txBody>
      </p:sp>
      <p:sp>
        <p:nvSpPr>
          <p:cNvPr id="3" name="Content Placeholder 2">
            <a:extLst>
              <a:ext uri="{FF2B5EF4-FFF2-40B4-BE49-F238E27FC236}">
                <a16:creationId xmlns:a16="http://schemas.microsoft.com/office/drawing/2014/main" id="{FAA8BCA4-3591-9626-2604-0BF00D840C57}"/>
              </a:ext>
            </a:extLst>
          </p:cNvPr>
          <p:cNvSpPr>
            <a:spLocks noGrp="1"/>
          </p:cNvSpPr>
          <p:nvPr>
            <p:ph idx="1"/>
          </p:nvPr>
        </p:nvSpPr>
        <p:spPr/>
        <p:txBody>
          <a:bodyPr/>
          <a:lstStyle/>
          <a:p>
            <a:r>
              <a:rPr lang="en-US" dirty="0"/>
              <a:t>Cost saving</a:t>
            </a:r>
          </a:p>
          <a:p>
            <a:r>
              <a:rPr lang="en-US" dirty="0"/>
              <a:t>Scalability</a:t>
            </a:r>
          </a:p>
          <a:p>
            <a:r>
              <a:rPr lang="en-US" dirty="0"/>
              <a:t>Accessibility</a:t>
            </a:r>
          </a:p>
          <a:p>
            <a:r>
              <a:rPr lang="en-US" dirty="0"/>
              <a:t>Faster Implementation</a:t>
            </a:r>
          </a:p>
          <a:p>
            <a:r>
              <a:rPr lang="en-US" dirty="0"/>
              <a:t>Quick modification</a:t>
            </a:r>
          </a:p>
          <a:p>
            <a:r>
              <a:rPr lang="en-US" dirty="0"/>
              <a:t>Better security</a:t>
            </a:r>
          </a:p>
          <a:p>
            <a:r>
              <a:rPr lang="en-US" dirty="0"/>
              <a:t>Flexibility</a:t>
            </a:r>
            <a:endParaRPr lang="en-IN" dirty="0"/>
          </a:p>
        </p:txBody>
      </p:sp>
    </p:spTree>
    <p:extLst>
      <p:ext uri="{BB962C8B-B14F-4D97-AF65-F5344CB8AC3E}">
        <p14:creationId xmlns:p14="http://schemas.microsoft.com/office/powerpoint/2010/main" val="246380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2D83-C1B9-8813-57E0-B327AF14B2D2}"/>
              </a:ext>
            </a:extLst>
          </p:cNvPr>
          <p:cNvSpPr>
            <a:spLocks noGrp="1"/>
          </p:cNvSpPr>
          <p:nvPr>
            <p:ph type="title"/>
          </p:nvPr>
        </p:nvSpPr>
        <p:spPr>
          <a:xfrm>
            <a:off x="918099" y="18256"/>
            <a:ext cx="10515600" cy="771858"/>
          </a:xfrm>
        </p:spPr>
        <p:txBody>
          <a:bodyPr/>
          <a:lstStyle/>
          <a:p>
            <a:r>
              <a:rPr lang="en-US" dirty="0"/>
              <a:t>Combination of Cloud delivery models</a:t>
            </a:r>
            <a:endParaRPr lang="en-IN" dirty="0"/>
          </a:p>
        </p:txBody>
      </p:sp>
      <p:sp>
        <p:nvSpPr>
          <p:cNvPr id="3" name="Content Placeholder 2">
            <a:extLst>
              <a:ext uri="{FF2B5EF4-FFF2-40B4-BE49-F238E27FC236}">
                <a16:creationId xmlns:a16="http://schemas.microsoft.com/office/drawing/2014/main" id="{169816D0-D95C-9AFE-EB14-304278239AF6}"/>
              </a:ext>
            </a:extLst>
          </p:cNvPr>
          <p:cNvSpPr>
            <a:spLocks noGrp="1"/>
          </p:cNvSpPr>
          <p:nvPr>
            <p:ph idx="1"/>
          </p:nvPr>
        </p:nvSpPr>
        <p:spPr>
          <a:xfrm>
            <a:off x="221942" y="1020932"/>
            <a:ext cx="11665258" cy="5628443"/>
          </a:xfrm>
        </p:spPr>
        <p:txBody>
          <a:bodyPr/>
          <a:lstStyle/>
          <a:p>
            <a:r>
              <a:rPr lang="en-US" dirty="0" err="1"/>
              <a:t>IaaS+PaaS</a:t>
            </a:r>
            <a:endParaRPr lang="en-US" dirty="0"/>
          </a:p>
          <a:p>
            <a:pPr marL="0" indent="0">
              <a:buNone/>
            </a:pPr>
            <a:endParaRPr lang="en-IN" dirty="0"/>
          </a:p>
        </p:txBody>
      </p:sp>
      <p:pic>
        <p:nvPicPr>
          <p:cNvPr id="7" name="Picture 6">
            <a:extLst>
              <a:ext uri="{FF2B5EF4-FFF2-40B4-BE49-F238E27FC236}">
                <a16:creationId xmlns:a16="http://schemas.microsoft.com/office/drawing/2014/main" id="{285EDC41-97AF-6C4A-A11E-3A9C6804D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928" y="1358283"/>
            <a:ext cx="7208667" cy="5291092"/>
          </a:xfrm>
          <a:prstGeom prst="rect">
            <a:avLst/>
          </a:prstGeom>
        </p:spPr>
      </p:pic>
    </p:spTree>
    <p:extLst>
      <p:ext uri="{BB962C8B-B14F-4D97-AF65-F5344CB8AC3E}">
        <p14:creationId xmlns:p14="http://schemas.microsoft.com/office/powerpoint/2010/main" val="532361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B754C-052E-6A49-7549-78310E1EB462}"/>
              </a:ext>
            </a:extLst>
          </p:cNvPr>
          <p:cNvSpPr>
            <a:spLocks noGrp="1"/>
          </p:cNvSpPr>
          <p:nvPr>
            <p:ph idx="1"/>
          </p:nvPr>
        </p:nvSpPr>
        <p:spPr>
          <a:xfrm>
            <a:off x="399495" y="301841"/>
            <a:ext cx="11487705" cy="6436310"/>
          </a:xfrm>
        </p:spPr>
        <p:txBody>
          <a:bodyPr/>
          <a:lstStyle/>
          <a:p>
            <a:r>
              <a:rPr lang="en-US" dirty="0"/>
              <a:t>Example:</a:t>
            </a:r>
            <a:endParaRPr lang="en-IN" dirty="0"/>
          </a:p>
        </p:txBody>
      </p:sp>
      <p:pic>
        <p:nvPicPr>
          <p:cNvPr id="7" name="Picture 6">
            <a:extLst>
              <a:ext uri="{FF2B5EF4-FFF2-40B4-BE49-F238E27FC236}">
                <a16:creationId xmlns:a16="http://schemas.microsoft.com/office/drawing/2014/main" id="{E27873CE-5044-5E93-A42E-5E607A2DA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891" y="301841"/>
            <a:ext cx="7253057" cy="6436310"/>
          </a:xfrm>
          <a:prstGeom prst="rect">
            <a:avLst/>
          </a:prstGeom>
        </p:spPr>
      </p:pic>
    </p:spTree>
    <p:extLst>
      <p:ext uri="{BB962C8B-B14F-4D97-AF65-F5344CB8AC3E}">
        <p14:creationId xmlns:p14="http://schemas.microsoft.com/office/powerpoint/2010/main" val="424706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7C3DD-6BDB-60BB-1291-FA643678E53A}"/>
              </a:ext>
            </a:extLst>
          </p:cNvPr>
          <p:cNvSpPr>
            <a:spLocks noGrp="1"/>
          </p:cNvSpPr>
          <p:nvPr>
            <p:ph idx="1"/>
          </p:nvPr>
        </p:nvSpPr>
        <p:spPr>
          <a:xfrm>
            <a:off x="337351" y="328474"/>
            <a:ext cx="11620870" cy="6365289"/>
          </a:xfrm>
        </p:spPr>
        <p:txBody>
          <a:bodyPr/>
          <a:lstStyle/>
          <a:p>
            <a:r>
              <a:rPr lang="en-US" dirty="0" err="1"/>
              <a:t>IaaS+PaaS+SaaS</a:t>
            </a:r>
            <a:endParaRPr lang="en-IN" dirty="0"/>
          </a:p>
        </p:txBody>
      </p:sp>
      <p:pic>
        <p:nvPicPr>
          <p:cNvPr id="5" name="Picture 4">
            <a:extLst>
              <a:ext uri="{FF2B5EF4-FFF2-40B4-BE49-F238E27FC236}">
                <a16:creationId xmlns:a16="http://schemas.microsoft.com/office/drawing/2014/main" id="{7FCF2D5C-7163-F1A4-6975-5E0FAD776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08" y="532660"/>
            <a:ext cx="7031114" cy="6325340"/>
          </a:xfrm>
          <a:prstGeom prst="rect">
            <a:avLst/>
          </a:prstGeom>
        </p:spPr>
      </p:pic>
    </p:spTree>
    <p:extLst>
      <p:ext uri="{BB962C8B-B14F-4D97-AF65-F5344CB8AC3E}">
        <p14:creationId xmlns:p14="http://schemas.microsoft.com/office/powerpoint/2010/main" val="346043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9390-F75A-DB4A-E619-990E34C86A79}"/>
              </a:ext>
            </a:extLst>
          </p:cNvPr>
          <p:cNvSpPr>
            <a:spLocks noGrp="1"/>
          </p:cNvSpPr>
          <p:nvPr>
            <p:ph type="title"/>
          </p:nvPr>
        </p:nvSpPr>
        <p:spPr>
          <a:xfrm>
            <a:off x="518604" y="89918"/>
            <a:ext cx="10515600" cy="478254"/>
          </a:xfrm>
        </p:spPr>
        <p:txBody>
          <a:bodyPr>
            <a:normAutofit fontScale="90000"/>
          </a:bodyPr>
          <a:lstStyle/>
          <a:p>
            <a:r>
              <a:rPr lang="en-US" dirty="0"/>
              <a:t>Comparison of Cloud Deployment Models</a:t>
            </a:r>
            <a:endParaRPr lang="en-IN" dirty="0"/>
          </a:p>
        </p:txBody>
      </p:sp>
      <p:pic>
        <p:nvPicPr>
          <p:cNvPr id="5" name="Content Placeholder 4">
            <a:extLst>
              <a:ext uri="{FF2B5EF4-FFF2-40B4-BE49-F238E27FC236}">
                <a16:creationId xmlns:a16="http://schemas.microsoft.com/office/drawing/2014/main" id="{CAC4E112-2265-E1C2-8C5F-916F59A27E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666" y="1127464"/>
            <a:ext cx="10271464" cy="5513033"/>
          </a:xfrm>
        </p:spPr>
      </p:pic>
    </p:spTree>
    <p:extLst>
      <p:ext uri="{BB962C8B-B14F-4D97-AF65-F5344CB8AC3E}">
        <p14:creationId xmlns:p14="http://schemas.microsoft.com/office/powerpoint/2010/main" val="247810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4A8C-9994-601D-814F-F0DCD36241A7}"/>
              </a:ext>
            </a:extLst>
          </p:cNvPr>
          <p:cNvSpPr>
            <a:spLocks noGrp="1"/>
          </p:cNvSpPr>
          <p:nvPr>
            <p:ph type="title"/>
          </p:nvPr>
        </p:nvSpPr>
        <p:spPr>
          <a:xfrm>
            <a:off x="168675" y="79900"/>
            <a:ext cx="11789545" cy="754602"/>
          </a:xfrm>
        </p:spPr>
        <p:txBody>
          <a:bodyPr>
            <a:normAutofit fontScale="90000"/>
          </a:bodyPr>
          <a:lstStyle/>
          <a:p>
            <a:r>
              <a:rPr lang="en-US" dirty="0"/>
              <a:t>Activities carried out by Cloud Consumer and Provider</a:t>
            </a:r>
            <a:endParaRPr lang="en-IN" dirty="0"/>
          </a:p>
        </p:txBody>
      </p:sp>
      <p:pic>
        <p:nvPicPr>
          <p:cNvPr id="5" name="Content Placeholder 4">
            <a:extLst>
              <a:ext uri="{FF2B5EF4-FFF2-40B4-BE49-F238E27FC236}">
                <a16:creationId xmlns:a16="http://schemas.microsoft.com/office/drawing/2014/main" id="{5F4F4BB4-3453-7F65-AED3-BAB5F6686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666" y="1127464"/>
            <a:ext cx="9765437" cy="5495278"/>
          </a:xfrm>
        </p:spPr>
      </p:pic>
    </p:spTree>
    <p:extLst>
      <p:ext uri="{BB962C8B-B14F-4D97-AF65-F5344CB8AC3E}">
        <p14:creationId xmlns:p14="http://schemas.microsoft.com/office/powerpoint/2010/main" val="4103943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a:solidFill>
                <a:srgbClr val="FFFF00"/>
              </a:solidFill>
              <a:latin typeface="Calibri" panose="020F0502020204030204" pitchFamily="34" charset="0"/>
            </a:endParaRPr>
          </a:p>
          <a:p>
            <a:pPr marL="0" indent="0">
              <a:buNone/>
            </a:pPr>
            <a:r>
              <a:rPr lang="en-US" dirty="0">
                <a:solidFill>
                  <a:srgbClr val="FF0000"/>
                </a:solidFill>
                <a:latin typeface="Calibri" panose="020F0502020204030204" pitchFamily="34" charset="0"/>
              </a:rPr>
              <a:t>The term ‘cloud’ is defined by NIST [10] as follows: </a:t>
            </a:r>
          </a:p>
          <a:p>
            <a:r>
              <a:rPr lang="en-US" i="1" dirty="0">
                <a:latin typeface="Calibri" panose="020F0502020204030204" pitchFamily="34"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endParaRPr lang="en-US" dirty="0">
              <a:latin typeface="Calibri" panose="020F0502020204030204" pitchFamily="34" charset="0"/>
            </a:endParaRPr>
          </a:p>
        </p:txBody>
      </p:sp>
      <p:sp>
        <p:nvSpPr>
          <p:cNvPr id="5" name="Title 1"/>
          <p:cNvSpPr>
            <a:spLocks noGrp="1"/>
          </p:cNvSpPr>
          <p:nvPr>
            <p:ph type="title"/>
          </p:nvPr>
        </p:nvSpPr>
        <p:spPr>
          <a:xfrm>
            <a:off x="232229" y="365125"/>
            <a:ext cx="11684000" cy="1071789"/>
          </a:xfrm>
          <a:solidFill>
            <a:schemeClr val="bg1"/>
          </a:solidFill>
        </p:spPr>
        <p:txBody>
          <a:bodyPr/>
          <a:lstStyle/>
          <a:p>
            <a:pPr algn="ctr"/>
            <a:r>
              <a:rPr lang="en-US" dirty="0">
                <a:solidFill>
                  <a:schemeClr val="tx1"/>
                </a:solidFill>
                <a:latin typeface="Calibri" panose="020F0502020204030204" pitchFamily="34" charset="0"/>
              </a:rPr>
              <a:t>Definition of Cloud Computing</a:t>
            </a:r>
          </a:p>
        </p:txBody>
      </p:sp>
    </p:spTree>
    <p:extLst>
      <p:ext uri="{BB962C8B-B14F-4D97-AF65-F5344CB8AC3E}">
        <p14:creationId xmlns:p14="http://schemas.microsoft.com/office/powerpoint/2010/main" val="2878929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A99F-BB6A-B29B-2FA5-16A88B88351B}"/>
              </a:ext>
            </a:extLst>
          </p:cNvPr>
          <p:cNvSpPr>
            <a:spLocks noGrp="1"/>
          </p:cNvSpPr>
          <p:nvPr>
            <p:ph type="title"/>
          </p:nvPr>
        </p:nvSpPr>
        <p:spPr>
          <a:xfrm>
            <a:off x="545237" y="63286"/>
            <a:ext cx="10515600" cy="522641"/>
          </a:xfrm>
        </p:spPr>
        <p:txBody>
          <a:bodyPr>
            <a:normAutofit fontScale="90000"/>
          </a:bodyPr>
          <a:lstStyle/>
          <a:p>
            <a:r>
              <a:rPr lang="en-US" dirty="0"/>
              <a:t>Cloud Deployment Models:</a:t>
            </a:r>
            <a:endParaRPr lang="en-IN" dirty="0"/>
          </a:p>
        </p:txBody>
      </p:sp>
      <p:sp>
        <p:nvSpPr>
          <p:cNvPr id="3" name="Content Placeholder 2">
            <a:extLst>
              <a:ext uri="{FF2B5EF4-FFF2-40B4-BE49-F238E27FC236}">
                <a16:creationId xmlns:a16="http://schemas.microsoft.com/office/drawing/2014/main" id="{057ADC58-54B7-73E3-7B1E-582ECA9164F6}"/>
              </a:ext>
            </a:extLst>
          </p:cNvPr>
          <p:cNvSpPr>
            <a:spLocks noGrp="1"/>
          </p:cNvSpPr>
          <p:nvPr>
            <p:ph idx="1"/>
          </p:nvPr>
        </p:nvSpPr>
        <p:spPr>
          <a:xfrm>
            <a:off x="372861" y="1003178"/>
            <a:ext cx="11585359" cy="5747148"/>
          </a:xfrm>
        </p:spPr>
        <p:txBody>
          <a:bodyPr/>
          <a:lstStyle/>
          <a:p>
            <a:r>
              <a:rPr lang="en-US" dirty="0"/>
              <a:t>Public Cloud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AWS, Azure, IBM, Oracle</a:t>
            </a:r>
            <a:endParaRPr lang="en-IN" dirty="0"/>
          </a:p>
        </p:txBody>
      </p:sp>
      <p:pic>
        <p:nvPicPr>
          <p:cNvPr id="5" name="Picture 4">
            <a:extLst>
              <a:ext uri="{FF2B5EF4-FFF2-40B4-BE49-F238E27FC236}">
                <a16:creationId xmlns:a16="http://schemas.microsoft.com/office/drawing/2014/main" id="{6CBF90C2-10BC-5F30-B185-FB51E6FBF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350" y="466649"/>
            <a:ext cx="6383870" cy="5747148"/>
          </a:xfrm>
          <a:prstGeom prst="rect">
            <a:avLst/>
          </a:prstGeom>
        </p:spPr>
      </p:pic>
    </p:spTree>
    <p:extLst>
      <p:ext uri="{BB962C8B-B14F-4D97-AF65-F5344CB8AC3E}">
        <p14:creationId xmlns:p14="http://schemas.microsoft.com/office/powerpoint/2010/main" val="5666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AE0E5-43EC-7A36-F463-878CDF503A38}"/>
              </a:ext>
            </a:extLst>
          </p:cNvPr>
          <p:cNvSpPr>
            <a:spLocks noGrp="1"/>
          </p:cNvSpPr>
          <p:nvPr>
            <p:ph idx="1"/>
          </p:nvPr>
        </p:nvSpPr>
        <p:spPr>
          <a:xfrm>
            <a:off x="337351" y="204186"/>
            <a:ext cx="11727402" cy="6409677"/>
          </a:xfrm>
        </p:spPr>
        <p:txBody>
          <a:bodyPr>
            <a:normAutofit lnSpcReduction="10000"/>
          </a:bodyPr>
          <a:lstStyle/>
          <a:p>
            <a:r>
              <a:rPr lang="en-US" dirty="0"/>
              <a:t>Community Cloud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Example: Banks, Insurance companies, Enterprises</a:t>
            </a:r>
            <a:endParaRPr lang="en-IN" dirty="0"/>
          </a:p>
        </p:txBody>
      </p:sp>
      <p:pic>
        <p:nvPicPr>
          <p:cNvPr id="5" name="Picture 4">
            <a:extLst>
              <a:ext uri="{FF2B5EF4-FFF2-40B4-BE49-F238E27FC236}">
                <a16:creationId xmlns:a16="http://schemas.microsoft.com/office/drawing/2014/main" id="{4AAC7EDB-9550-4D47-0D56-930015E28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150" y="0"/>
            <a:ext cx="6112777" cy="5814874"/>
          </a:xfrm>
          <a:prstGeom prst="rect">
            <a:avLst/>
          </a:prstGeom>
        </p:spPr>
      </p:pic>
    </p:spTree>
    <p:extLst>
      <p:ext uri="{BB962C8B-B14F-4D97-AF65-F5344CB8AC3E}">
        <p14:creationId xmlns:p14="http://schemas.microsoft.com/office/powerpoint/2010/main" val="1062722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BCFD5-150B-C953-E759-99156DB48D42}"/>
              </a:ext>
            </a:extLst>
          </p:cNvPr>
          <p:cNvSpPr>
            <a:spLocks noGrp="1"/>
          </p:cNvSpPr>
          <p:nvPr>
            <p:ph idx="1"/>
          </p:nvPr>
        </p:nvSpPr>
        <p:spPr>
          <a:xfrm>
            <a:off x="150919" y="292963"/>
            <a:ext cx="11807301" cy="6347534"/>
          </a:xfrm>
        </p:spPr>
        <p:txBody>
          <a:bodyPr/>
          <a:lstStyle/>
          <a:p>
            <a:r>
              <a:rPr lang="en-US" dirty="0"/>
              <a:t>Private Cloud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DELL, OpenStack, VMWare</a:t>
            </a:r>
            <a:endParaRPr lang="en-IN" dirty="0"/>
          </a:p>
        </p:txBody>
      </p:sp>
      <p:pic>
        <p:nvPicPr>
          <p:cNvPr id="5" name="Picture 4">
            <a:extLst>
              <a:ext uri="{FF2B5EF4-FFF2-40B4-BE49-F238E27FC236}">
                <a16:creationId xmlns:a16="http://schemas.microsoft.com/office/drawing/2014/main" id="{0D044ADA-A25B-5A58-54B5-F7AF45930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754" y="443884"/>
            <a:ext cx="7898877" cy="5246703"/>
          </a:xfrm>
          <a:prstGeom prst="rect">
            <a:avLst/>
          </a:prstGeom>
        </p:spPr>
      </p:pic>
    </p:spTree>
    <p:extLst>
      <p:ext uri="{BB962C8B-B14F-4D97-AF65-F5344CB8AC3E}">
        <p14:creationId xmlns:p14="http://schemas.microsoft.com/office/powerpoint/2010/main" val="2851194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85A21-9347-BDB4-B3B1-E1FD0BF27487}"/>
              </a:ext>
            </a:extLst>
          </p:cNvPr>
          <p:cNvSpPr>
            <a:spLocks noGrp="1"/>
          </p:cNvSpPr>
          <p:nvPr>
            <p:ph idx="1"/>
          </p:nvPr>
        </p:nvSpPr>
        <p:spPr>
          <a:xfrm>
            <a:off x="292963" y="213064"/>
            <a:ext cx="11754035" cy="6409677"/>
          </a:xfrm>
        </p:spPr>
        <p:txBody>
          <a:bodyPr/>
          <a:lstStyle/>
          <a:p>
            <a:r>
              <a:rPr lang="en-US" dirty="0"/>
              <a:t>Hybrid Cloud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Rackspace, VMWare, Cisco, IBM</a:t>
            </a:r>
            <a:endParaRPr lang="en-IN" dirty="0"/>
          </a:p>
        </p:txBody>
      </p:sp>
      <p:pic>
        <p:nvPicPr>
          <p:cNvPr id="5" name="Picture 4">
            <a:extLst>
              <a:ext uri="{FF2B5EF4-FFF2-40B4-BE49-F238E27FC236}">
                <a16:creationId xmlns:a16="http://schemas.microsoft.com/office/drawing/2014/main" id="{9F9B2296-70BC-2998-1370-DF7117429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542" y="235259"/>
            <a:ext cx="6144896" cy="5530788"/>
          </a:xfrm>
          <a:prstGeom prst="rect">
            <a:avLst/>
          </a:prstGeom>
        </p:spPr>
      </p:pic>
    </p:spTree>
    <p:extLst>
      <p:ext uri="{BB962C8B-B14F-4D97-AF65-F5344CB8AC3E}">
        <p14:creationId xmlns:p14="http://schemas.microsoft.com/office/powerpoint/2010/main" val="3490203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6666-8679-1D9D-87CC-EF7D3214357C}"/>
              </a:ext>
            </a:extLst>
          </p:cNvPr>
          <p:cNvSpPr>
            <a:spLocks noGrp="1"/>
          </p:cNvSpPr>
          <p:nvPr>
            <p:ph type="title"/>
          </p:nvPr>
        </p:nvSpPr>
        <p:spPr>
          <a:xfrm>
            <a:off x="838200" y="365125"/>
            <a:ext cx="10515600" cy="922137"/>
          </a:xfrm>
        </p:spPr>
        <p:txBody>
          <a:bodyPr/>
          <a:lstStyle/>
          <a:p>
            <a:r>
              <a:rPr lang="en-US" dirty="0"/>
              <a:t>Other Cloud Deployment Models:</a:t>
            </a:r>
            <a:endParaRPr lang="en-IN" dirty="0"/>
          </a:p>
        </p:txBody>
      </p:sp>
      <p:sp>
        <p:nvSpPr>
          <p:cNvPr id="3" name="Content Placeholder 2">
            <a:extLst>
              <a:ext uri="{FF2B5EF4-FFF2-40B4-BE49-F238E27FC236}">
                <a16:creationId xmlns:a16="http://schemas.microsoft.com/office/drawing/2014/main" id="{D3A32BA6-2592-F071-BA2A-935FAAD74BC5}"/>
              </a:ext>
            </a:extLst>
          </p:cNvPr>
          <p:cNvSpPr>
            <a:spLocks noGrp="1"/>
          </p:cNvSpPr>
          <p:nvPr>
            <p:ph idx="1"/>
          </p:nvPr>
        </p:nvSpPr>
        <p:spPr>
          <a:xfrm>
            <a:off x="838200" y="1775534"/>
            <a:ext cx="10515600" cy="4625265"/>
          </a:xfrm>
        </p:spPr>
        <p:txBody>
          <a:bodyPr>
            <a:normAutofit/>
          </a:bodyPr>
          <a:lstStyle/>
          <a:p>
            <a:r>
              <a:rPr lang="en-US" sz="3200" b="0" i="1" u="none" strike="noStrike" baseline="0" dirty="0">
                <a:solidFill>
                  <a:srgbClr val="323232"/>
                </a:solidFill>
                <a:latin typeface="Times New Roman" panose="02020603050405020304" pitchFamily="18" charset="0"/>
                <a:cs typeface="Times New Roman" panose="02020603050405020304" pitchFamily="18" charset="0"/>
              </a:rPr>
              <a:t>Virtual Private Cloud </a:t>
            </a:r>
            <a:r>
              <a:rPr lang="en-US" sz="3200" b="0" i="0" u="none" strike="noStrike" baseline="0" dirty="0">
                <a:solidFill>
                  <a:srgbClr val="323232"/>
                </a:solidFill>
                <a:latin typeface="Times New Roman" panose="02020603050405020304" pitchFamily="18" charset="0"/>
                <a:cs typeface="Times New Roman" panose="02020603050405020304" pitchFamily="18" charset="0"/>
              </a:rPr>
              <a:t>– Also known as a “dedicated cloud” or “hosted cloud,” this model results in a self-contained cloud environment hosted and managed by a public cloud provider, and made available to a cloud consumer. </a:t>
            </a:r>
          </a:p>
          <a:p>
            <a:pPr marL="0" indent="0">
              <a:buNone/>
            </a:pPr>
            <a:endParaRPr lang="en-US" sz="3200" b="0" i="0" u="none" strike="noStrike" baseline="0" dirty="0">
              <a:solidFill>
                <a:srgbClr val="323232"/>
              </a:solidFill>
              <a:latin typeface="Times New Roman" panose="02020603050405020304" pitchFamily="18" charset="0"/>
              <a:cs typeface="Times New Roman" panose="02020603050405020304" pitchFamily="18" charset="0"/>
            </a:endParaRPr>
          </a:p>
          <a:p>
            <a:r>
              <a:rPr lang="en-US" sz="3200" b="0" i="1" u="none" strike="noStrike" baseline="0" dirty="0">
                <a:solidFill>
                  <a:srgbClr val="323232"/>
                </a:solidFill>
                <a:latin typeface="Times New Roman" panose="02020603050405020304" pitchFamily="18" charset="0"/>
                <a:cs typeface="Times New Roman" panose="02020603050405020304" pitchFamily="18" charset="0"/>
              </a:rPr>
              <a:t>Inter-Cloud </a:t>
            </a:r>
            <a:r>
              <a:rPr lang="en-US" sz="3200" b="0" i="0" u="none" strike="noStrike" baseline="0" dirty="0">
                <a:solidFill>
                  <a:srgbClr val="323232"/>
                </a:solidFill>
                <a:latin typeface="Times New Roman" panose="02020603050405020304" pitchFamily="18" charset="0"/>
                <a:cs typeface="Times New Roman" panose="02020603050405020304" pitchFamily="18" charset="0"/>
              </a:rPr>
              <a:t>– This model is based on an architecture comprised of two or more inter-connected clouds.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327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609C-241A-C4DA-1DA7-9629B1CF48E3}"/>
              </a:ext>
            </a:extLst>
          </p:cNvPr>
          <p:cNvSpPr>
            <a:spLocks noGrp="1"/>
          </p:cNvSpPr>
          <p:nvPr>
            <p:ph type="title"/>
          </p:nvPr>
        </p:nvSpPr>
        <p:spPr>
          <a:xfrm>
            <a:off x="669524" y="0"/>
            <a:ext cx="10515600" cy="646929"/>
          </a:xfrm>
        </p:spPr>
        <p:txBody>
          <a:bodyPr>
            <a:normAutofit fontScale="90000"/>
          </a:bodyPr>
          <a:lstStyle/>
          <a:p>
            <a:r>
              <a:rPr lang="en-US" dirty="0"/>
              <a:t>Test Your Understandings</a:t>
            </a:r>
            <a:endParaRPr lang="en-IN" dirty="0"/>
          </a:p>
        </p:txBody>
      </p:sp>
      <p:sp>
        <p:nvSpPr>
          <p:cNvPr id="3" name="Content Placeholder 2">
            <a:extLst>
              <a:ext uri="{FF2B5EF4-FFF2-40B4-BE49-F238E27FC236}">
                <a16:creationId xmlns:a16="http://schemas.microsoft.com/office/drawing/2014/main" id="{DA3DDAFE-AD95-7BB8-CFA7-7BE43BEDC91E}"/>
              </a:ext>
            </a:extLst>
          </p:cNvPr>
          <p:cNvSpPr>
            <a:spLocks noGrp="1"/>
          </p:cNvSpPr>
          <p:nvPr>
            <p:ph idx="1"/>
          </p:nvPr>
        </p:nvSpPr>
        <p:spPr>
          <a:xfrm>
            <a:off x="284085" y="745724"/>
            <a:ext cx="11709647" cy="5969093"/>
          </a:xfrm>
        </p:spPr>
        <p:txBody>
          <a:bodyPr>
            <a:normAutofit lnSpcReduction="10000"/>
          </a:bodyPr>
          <a:lstStyle/>
          <a:p>
            <a:pPr marL="0" indent="0" algn="just">
              <a:buNone/>
            </a:pPr>
            <a:r>
              <a:rPr lang="en-US" sz="2400" dirty="0">
                <a:solidFill>
                  <a:srgbClr val="FF0000"/>
                </a:solidFill>
                <a:latin typeface="inter-regular"/>
              </a:rPr>
              <a:t>a</a:t>
            </a:r>
            <a:r>
              <a:rPr lang="en-US" sz="2400" b="0" i="0" dirty="0">
                <a:solidFill>
                  <a:srgbClr val="FF0000"/>
                </a:solidFill>
                <a:effectLst/>
                <a:latin typeface="inter-regular"/>
              </a:rPr>
              <a:t>) What type of computing technology refers to services and applications that typically run on a distributed network through virtualized resources?</a:t>
            </a:r>
          </a:p>
          <a:p>
            <a:pPr algn="just">
              <a:buFont typeface="+mj-lt"/>
              <a:buAutoNum type="arabicPeriod"/>
            </a:pPr>
            <a:r>
              <a:rPr lang="en-US" sz="2000" b="0" i="0" dirty="0">
                <a:solidFill>
                  <a:srgbClr val="000000"/>
                </a:solidFill>
                <a:effectLst/>
                <a:latin typeface="inter-regular"/>
              </a:rPr>
              <a:t>Distributed Computing</a:t>
            </a:r>
          </a:p>
          <a:p>
            <a:pPr algn="just">
              <a:buFont typeface="+mj-lt"/>
              <a:buAutoNum type="arabicPeriod"/>
            </a:pPr>
            <a:r>
              <a:rPr lang="en-US" sz="2000" b="0" i="0" dirty="0">
                <a:solidFill>
                  <a:srgbClr val="000000"/>
                </a:solidFill>
                <a:effectLst/>
                <a:latin typeface="inter-regular"/>
              </a:rPr>
              <a:t>Cloud Computing</a:t>
            </a:r>
          </a:p>
          <a:p>
            <a:pPr algn="just">
              <a:buFont typeface="+mj-lt"/>
              <a:buAutoNum type="arabicPeriod"/>
            </a:pPr>
            <a:r>
              <a:rPr lang="en-US" sz="2000" b="0" i="0" dirty="0">
                <a:solidFill>
                  <a:srgbClr val="000000"/>
                </a:solidFill>
                <a:effectLst/>
                <a:latin typeface="inter-regular"/>
              </a:rPr>
              <a:t>Soft Computing</a:t>
            </a:r>
          </a:p>
          <a:p>
            <a:pPr algn="just">
              <a:buFont typeface="+mj-lt"/>
              <a:buAutoNum type="arabicPeriod"/>
            </a:pPr>
            <a:r>
              <a:rPr lang="en-US" sz="2000" b="0" i="0" dirty="0">
                <a:solidFill>
                  <a:srgbClr val="000000"/>
                </a:solidFill>
                <a:effectLst/>
                <a:latin typeface="inter-regular"/>
              </a:rPr>
              <a:t>Parallel Computing</a:t>
            </a:r>
          </a:p>
          <a:p>
            <a:pPr marL="0" indent="0" algn="just">
              <a:buNone/>
            </a:pPr>
            <a:r>
              <a:rPr lang="en-US" sz="2400" dirty="0">
                <a:solidFill>
                  <a:srgbClr val="FF0000"/>
                </a:solidFill>
                <a:latin typeface="inter-regular"/>
              </a:rPr>
              <a:t>b</a:t>
            </a:r>
            <a:r>
              <a:rPr lang="en-US" sz="2400" b="0" i="0" dirty="0">
                <a:solidFill>
                  <a:srgbClr val="FF0000"/>
                </a:solidFill>
                <a:effectLst/>
                <a:latin typeface="inter-regular"/>
              </a:rPr>
              <a:t>) Which one of the following options can be considered as the Cloud?</a:t>
            </a:r>
          </a:p>
          <a:p>
            <a:pPr algn="just">
              <a:buFont typeface="+mj-lt"/>
              <a:buAutoNum type="arabicPeriod"/>
            </a:pPr>
            <a:r>
              <a:rPr lang="en-US" sz="2000" b="0" i="0" dirty="0">
                <a:solidFill>
                  <a:srgbClr val="000000"/>
                </a:solidFill>
                <a:effectLst/>
                <a:latin typeface="inter-regular"/>
              </a:rPr>
              <a:t>Hadoop</a:t>
            </a:r>
          </a:p>
          <a:p>
            <a:pPr algn="just">
              <a:buFont typeface="+mj-lt"/>
              <a:buAutoNum type="arabicPeriod"/>
            </a:pPr>
            <a:r>
              <a:rPr lang="en-US" sz="2000" b="0" i="0" dirty="0">
                <a:solidFill>
                  <a:srgbClr val="000000"/>
                </a:solidFill>
                <a:effectLst/>
                <a:latin typeface="inter-regular"/>
              </a:rPr>
              <a:t>Intranet</a:t>
            </a:r>
          </a:p>
          <a:p>
            <a:pPr algn="just">
              <a:buFont typeface="+mj-lt"/>
              <a:buAutoNum type="arabicPeriod"/>
            </a:pPr>
            <a:r>
              <a:rPr lang="en-US" sz="2000" b="0" i="0" dirty="0">
                <a:solidFill>
                  <a:srgbClr val="000000"/>
                </a:solidFill>
                <a:effectLst/>
                <a:latin typeface="inter-regular"/>
              </a:rPr>
              <a:t>Web Applications</a:t>
            </a:r>
          </a:p>
          <a:p>
            <a:pPr algn="just">
              <a:buFont typeface="+mj-lt"/>
              <a:buAutoNum type="arabicPeriod"/>
            </a:pPr>
            <a:r>
              <a:rPr lang="en-US" sz="2000" b="0" i="0" dirty="0">
                <a:solidFill>
                  <a:srgbClr val="000000"/>
                </a:solidFill>
                <a:effectLst/>
                <a:latin typeface="inter-regular"/>
              </a:rPr>
              <a:t>All of the mentioned</a:t>
            </a:r>
          </a:p>
          <a:p>
            <a:pPr marL="0" indent="0" algn="just">
              <a:buNone/>
            </a:pPr>
            <a:r>
              <a:rPr lang="en-US" sz="2400" dirty="0">
                <a:solidFill>
                  <a:srgbClr val="FF0000"/>
                </a:solidFill>
                <a:latin typeface="inter-regular"/>
              </a:rPr>
              <a:t>c</a:t>
            </a:r>
            <a:r>
              <a:rPr lang="en-US" sz="2400" b="0" i="0" dirty="0">
                <a:solidFill>
                  <a:srgbClr val="FF0000"/>
                </a:solidFill>
                <a:effectLst/>
                <a:latin typeface="inter-regular"/>
              </a:rPr>
              <a:t>) Which of the following has many features of that is now known as cloud computing?</a:t>
            </a:r>
          </a:p>
          <a:p>
            <a:pPr algn="just">
              <a:buFont typeface="+mj-lt"/>
              <a:buAutoNum type="arabicPeriod"/>
            </a:pPr>
            <a:r>
              <a:rPr lang="en-US" sz="2000" b="0" i="0" dirty="0">
                <a:solidFill>
                  <a:srgbClr val="000000"/>
                </a:solidFill>
                <a:effectLst/>
                <a:latin typeface="inter-regular"/>
              </a:rPr>
              <a:t>Web Service</a:t>
            </a:r>
          </a:p>
          <a:p>
            <a:pPr algn="just">
              <a:buFont typeface="+mj-lt"/>
              <a:buAutoNum type="arabicPeriod"/>
            </a:pPr>
            <a:r>
              <a:rPr lang="en-US" sz="2000" b="0" i="0" dirty="0" err="1">
                <a:solidFill>
                  <a:srgbClr val="000000"/>
                </a:solidFill>
                <a:effectLst/>
                <a:latin typeface="inter-regular"/>
              </a:rPr>
              <a:t>Softwares</a:t>
            </a:r>
            <a:endParaRPr lang="en-US" sz="2000" b="0" i="0" dirty="0">
              <a:solidFill>
                <a:srgbClr val="000000"/>
              </a:solidFill>
              <a:effectLst/>
              <a:latin typeface="inter-regular"/>
            </a:endParaRPr>
          </a:p>
          <a:p>
            <a:pPr algn="just">
              <a:buFont typeface="+mj-lt"/>
              <a:buAutoNum type="arabicPeriod"/>
            </a:pPr>
            <a:r>
              <a:rPr lang="en-US" sz="2000" b="0" i="0" dirty="0">
                <a:solidFill>
                  <a:srgbClr val="000000"/>
                </a:solidFill>
                <a:effectLst/>
                <a:latin typeface="inter-regular"/>
              </a:rPr>
              <a:t>All of the mentioned</a:t>
            </a:r>
          </a:p>
          <a:p>
            <a:pPr algn="just">
              <a:buFont typeface="+mj-lt"/>
              <a:buAutoNum type="arabicPeriod"/>
            </a:pPr>
            <a:r>
              <a:rPr lang="en-US" sz="2000" b="0" i="0" dirty="0">
                <a:solidFill>
                  <a:srgbClr val="000000"/>
                </a:solidFill>
                <a:effectLst/>
                <a:latin typeface="inter-regular"/>
              </a:rPr>
              <a:t>Internet</a:t>
            </a:r>
          </a:p>
          <a:p>
            <a:pPr marL="0" indent="0" algn="just">
              <a:buNone/>
            </a:pPr>
            <a:endParaRPr lang="en-US" sz="2400" b="0" i="0" dirty="0">
              <a:solidFill>
                <a:srgbClr val="FF0000"/>
              </a:solidFill>
              <a:effectLst/>
              <a:latin typeface="inter-regular"/>
            </a:endParaRPr>
          </a:p>
          <a:p>
            <a:pPr marL="0" indent="0" algn="just">
              <a:buNone/>
            </a:pPr>
            <a:endParaRPr lang="en-US" b="0" i="0" dirty="0">
              <a:solidFill>
                <a:srgbClr val="000000"/>
              </a:solidFill>
              <a:effectLst/>
              <a:latin typeface="inter-regular"/>
            </a:endParaRPr>
          </a:p>
          <a:p>
            <a:pPr marL="0" indent="0">
              <a:buNone/>
            </a:pPr>
            <a:endParaRPr lang="en-IN" dirty="0"/>
          </a:p>
        </p:txBody>
      </p:sp>
    </p:spTree>
    <p:extLst>
      <p:ext uri="{BB962C8B-B14F-4D97-AF65-F5344CB8AC3E}">
        <p14:creationId xmlns:p14="http://schemas.microsoft.com/office/powerpoint/2010/main" val="253705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55B9F1-B0FC-17C0-5DE8-78CAC068A5DB}"/>
              </a:ext>
            </a:extLst>
          </p:cNvPr>
          <p:cNvSpPr>
            <a:spLocks noGrp="1"/>
          </p:cNvSpPr>
          <p:nvPr>
            <p:ph idx="1"/>
          </p:nvPr>
        </p:nvSpPr>
        <p:spPr>
          <a:xfrm>
            <a:off x="213063" y="328474"/>
            <a:ext cx="11860567" cy="6329778"/>
          </a:xfrm>
        </p:spPr>
        <p:txBody>
          <a:bodyPr>
            <a:normAutofit lnSpcReduction="10000"/>
          </a:bodyPr>
          <a:lstStyle/>
          <a:p>
            <a:pPr marL="0" indent="0" algn="just">
              <a:buNone/>
            </a:pPr>
            <a:r>
              <a:rPr lang="en-US" sz="2400" dirty="0">
                <a:solidFill>
                  <a:srgbClr val="FF0000"/>
                </a:solidFill>
                <a:latin typeface="inter-regular"/>
              </a:rPr>
              <a:t>d) </a:t>
            </a:r>
            <a:r>
              <a:rPr lang="en-US" sz="2400" b="0" i="0" dirty="0">
                <a:solidFill>
                  <a:srgbClr val="FF0000"/>
                </a:solidFill>
                <a:effectLst/>
                <a:latin typeface="inter-regular"/>
              </a:rPr>
              <a:t>How many types of services are there those are offered by the Cloud Computing to the users?</a:t>
            </a:r>
          </a:p>
          <a:p>
            <a:pPr algn="just">
              <a:buFont typeface="+mj-lt"/>
              <a:buAutoNum type="arabicPeriod"/>
            </a:pPr>
            <a:r>
              <a:rPr lang="en-US" sz="2000" b="0" i="0" dirty="0">
                <a:solidFill>
                  <a:srgbClr val="000000"/>
                </a:solidFill>
                <a:effectLst/>
                <a:latin typeface="inter-regular"/>
              </a:rPr>
              <a:t>2</a:t>
            </a:r>
          </a:p>
          <a:p>
            <a:pPr algn="just">
              <a:buFont typeface="+mj-lt"/>
              <a:buAutoNum type="arabicPeriod"/>
            </a:pPr>
            <a:r>
              <a:rPr lang="en-US" sz="2000" b="0" i="0" dirty="0">
                <a:solidFill>
                  <a:srgbClr val="000000"/>
                </a:solidFill>
                <a:effectLst/>
                <a:latin typeface="inter-regular"/>
              </a:rPr>
              <a:t>4</a:t>
            </a:r>
          </a:p>
          <a:p>
            <a:pPr algn="just">
              <a:buFont typeface="+mj-lt"/>
              <a:buAutoNum type="arabicPeriod"/>
            </a:pPr>
            <a:r>
              <a:rPr lang="en-US" sz="2000" b="0" i="0" dirty="0">
                <a:solidFill>
                  <a:srgbClr val="000000"/>
                </a:solidFill>
                <a:effectLst/>
                <a:latin typeface="inter-regular"/>
              </a:rPr>
              <a:t>3</a:t>
            </a:r>
          </a:p>
          <a:p>
            <a:pPr algn="just">
              <a:buFont typeface="+mj-lt"/>
              <a:buAutoNum type="arabicPeriod"/>
            </a:pPr>
            <a:r>
              <a:rPr lang="en-US" sz="2000" b="0" i="0" dirty="0">
                <a:solidFill>
                  <a:srgbClr val="000000"/>
                </a:solidFill>
                <a:effectLst/>
                <a:latin typeface="inter-regular"/>
              </a:rPr>
              <a:t>5</a:t>
            </a:r>
          </a:p>
          <a:p>
            <a:pPr marL="0" indent="0" algn="just">
              <a:buNone/>
            </a:pPr>
            <a:r>
              <a:rPr lang="en-US" sz="2400" b="0" i="0" dirty="0">
                <a:solidFill>
                  <a:srgbClr val="FF0000"/>
                </a:solidFill>
                <a:effectLst/>
                <a:latin typeface="inter-regular"/>
              </a:rPr>
              <a:t>e) The Foce.com and windows Azure are examples of which of the following?</a:t>
            </a:r>
          </a:p>
          <a:p>
            <a:pPr algn="just">
              <a:buFont typeface="+mj-lt"/>
              <a:buAutoNum type="arabicPeriod"/>
            </a:pPr>
            <a:r>
              <a:rPr lang="en-US" sz="2000" b="0" i="0" dirty="0">
                <a:solidFill>
                  <a:srgbClr val="000000"/>
                </a:solidFill>
                <a:effectLst/>
                <a:latin typeface="inter-regular"/>
              </a:rPr>
              <a:t>IaaS</a:t>
            </a:r>
          </a:p>
          <a:p>
            <a:pPr algn="just">
              <a:buFont typeface="+mj-lt"/>
              <a:buAutoNum type="arabicPeriod"/>
            </a:pPr>
            <a:r>
              <a:rPr lang="en-US" sz="2000" b="0" i="0" dirty="0">
                <a:solidFill>
                  <a:srgbClr val="000000"/>
                </a:solidFill>
                <a:effectLst/>
                <a:latin typeface="inter-regular"/>
              </a:rPr>
              <a:t>PaaS</a:t>
            </a:r>
          </a:p>
          <a:p>
            <a:pPr algn="just">
              <a:buFont typeface="+mj-lt"/>
              <a:buAutoNum type="arabicPeriod"/>
            </a:pPr>
            <a:r>
              <a:rPr lang="en-US" sz="2000" b="0" i="0" dirty="0">
                <a:solidFill>
                  <a:srgbClr val="000000"/>
                </a:solidFill>
                <a:effectLst/>
                <a:latin typeface="inter-regular"/>
              </a:rPr>
              <a:t>SaaS</a:t>
            </a:r>
          </a:p>
          <a:p>
            <a:pPr algn="just">
              <a:buFont typeface="+mj-lt"/>
              <a:buAutoNum type="arabicPeriod"/>
            </a:pPr>
            <a:r>
              <a:rPr lang="en-US" sz="2000" b="0" i="0" dirty="0">
                <a:solidFill>
                  <a:srgbClr val="000000"/>
                </a:solidFill>
                <a:effectLst/>
                <a:latin typeface="inter-regular"/>
              </a:rPr>
              <a:t>Both A and B</a:t>
            </a:r>
          </a:p>
          <a:p>
            <a:pPr marL="0" indent="0" algn="just">
              <a:buNone/>
            </a:pPr>
            <a:r>
              <a:rPr lang="en-US" sz="2400" dirty="0">
                <a:solidFill>
                  <a:srgbClr val="FF0000"/>
                </a:solidFill>
                <a:latin typeface="inter-regular"/>
              </a:rPr>
              <a:t>f) </a:t>
            </a:r>
            <a:r>
              <a:rPr lang="en-US" sz="2400" b="0" i="0" dirty="0">
                <a:solidFill>
                  <a:srgbClr val="FF0000"/>
                </a:solidFill>
                <a:effectLst/>
                <a:latin typeface="inter-regular"/>
              </a:rPr>
              <a:t>Which one of the following a technology works behind the cloud computing platform?</a:t>
            </a:r>
          </a:p>
          <a:p>
            <a:pPr algn="just">
              <a:buFont typeface="+mj-lt"/>
              <a:buAutoNum type="arabicPeriod"/>
            </a:pPr>
            <a:r>
              <a:rPr lang="en-US" sz="2000" b="0" i="0" dirty="0">
                <a:solidFill>
                  <a:srgbClr val="000000"/>
                </a:solidFill>
                <a:effectLst/>
                <a:latin typeface="inter-regular"/>
              </a:rPr>
              <a:t>Virtualization</a:t>
            </a:r>
          </a:p>
          <a:p>
            <a:pPr algn="just">
              <a:buFont typeface="+mj-lt"/>
              <a:buAutoNum type="arabicPeriod"/>
            </a:pPr>
            <a:r>
              <a:rPr lang="en-US" sz="2000" b="0" i="0" dirty="0">
                <a:solidFill>
                  <a:srgbClr val="000000"/>
                </a:solidFill>
                <a:effectLst/>
                <a:latin typeface="inter-regular"/>
              </a:rPr>
              <a:t>SOA</a:t>
            </a:r>
          </a:p>
          <a:p>
            <a:pPr algn="just">
              <a:buFont typeface="+mj-lt"/>
              <a:buAutoNum type="arabicPeriod"/>
            </a:pPr>
            <a:r>
              <a:rPr lang="en-US" sz="2000" b="0" i="0" dirty="0">
                <a:solidFill>
                  <a:srgbClr val="000000"/>
                </a:solidFill>
                <a:effectLst/>
                <a:latin typeface="inter-regular"/>
              </a:rPr>
              <a:t>Grid Computing</a:t>
            </a:r>
          </a:p>
          <a:p>
            <a:pPr algn="just">
              <a:buFont typeface="+mj-lt"/>
              <a:buAutoNum type="arabicPeriod"/>
            </a:pPr>
            <a:r>
              <a:rPr lang="en-US" sz="2000" b="0" i="0" dirty="0">
                <a:solidFill>
                  <a:srgbClr val="000000"/>
                </a:solidFill>
                <a:effectLst/>
                <a:latin typeface="inter-regular"/>
              </a:rPr>
              <a:t>All of the above</a:t>
            </a:r>
          </a:p>
          <a:p>
            <a:pPr marL="0" indent="0" algn="just">
              <a:buNone/>
            </a:pPr>
            <a:endParaRPr lang="en-US" sz="2000" b="0" i="0" dirty="0">
              <a:solidFill>
                <a:srgbClr val="000000"/>
              </a:solidFill>
              <a:effectLst/>
              <a:latin typeface="inter-regular"/>
            </a:endParaRPr>
          </a:p>
          <a:p>
            <a:pPr marL="0" indent="0" algn="just">
              <a:buNone/>
            </a:pPr>
            <a:endParaRPr lang="en-US" sz="2000" b="0" i="0" dirty="0">
              <a:solidFill>
                <a:srgbClr val="000000"/>
              </a:solidFill>
              <a:effectLst/>
              <a:latin typeface="inter-regular"/>
            </a:endParaRPr>
          </a:p>
          <a:p>
            <a:pPr marL="0" indent="0">
              <a:buNone/>
            </a:pPr>
            <a:endParaRPr lang="en-IN" dirty="0"/>
          </a:p>
        </p:txBody>
      </p:sp>
    </p:spTree>
    <p:extLst>
      <p:ext uri="{BB962C8B-B14F-4D97-AF65-F5344CB8AC3E}">
        <p14:creationId xmlns:p14="http://schemas.microsoft.com/office/powerpoint/2010/main" val="348520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A3ED-5576-1694-7412-738DA5144761}"/>
              </a:ext>
            </a:extLst>
          </p:cNvPr>
          <p:cNvSpPr>
            <a:spLocks noGrp="1"/>
          </p:cNvSpPr>
          <p:nvPr>
            <p:ph type="title"/>
          </p:nvPr>
        </p:nvSpPr>
        <p:spPr>
          <a:xfrm>
            <a:off x="607380" y="190871"/>
            <a:ext cx="10515600" cy="661385"/>
          </a:xfrm>
        </p:spPr>
        <p:txBody>
          <a:bodyPr>
            <a:normAutofit fontScale="90000"/>
          </a:bodyPr>
          <a:lstStyle/>
          <a:p>
            <a:r>
              <a:rPr lang="en-US" dirty="0"/>
              <a:t>Basic Concepts:</a:t>
            </a:r>
            <a:endParaRPr lang="en-IN" dirty="0"/>
          </a:p>
        </p:txBody>
      </p:sp>
      <p:sp>
        <p:nvSpPr>
          <p:cNvPr id="3" name="Content Placeholder 2">
            <a:extLst>
              <a:ext uri="{FF2B5EF4-FFF2-40B4-BE49-F238E27FC236}">
                <a16:creationId xmlns:a16="http://schemas.microsoft.com/office/drawing/2014/main" id="{ABFAF302-994C-789D-9C8F-4CE2335276B9}"/>
              </a:ext>
            </a:extLst>
          </p:cNvPr>
          <p:cNvSpPr>
            <a:spLocks noGrp="1"/>
          </p:cNvSpPr>
          <p:nvPr>
            <p:ph idx="1"/>
          </p:nvPr>
        </p:nvSpPr>
        <p:spPr>
          <a:xfrm>
            <a:off x="328474" y="1083076"/>
            <a:ext cx="11496582" cy="5774924"/>
          </a:xfrm>
        </p:spPr>
        <p:txBody>
          <a:bodyPr>
            <a:normAutofit/>
          </a:bodyPr>
          <a:lstStyle/>
          <a:p>
            <a:r>
              <a:rPr lang="en-US" dirty="0"/>
              <a:t>Cloud</a:t>
            </a:r>
          </a:p>
          <a:p>
            <a:endParaRPr lang="en-US" dirty="0"/>
          </a:p>
          <a:p>
            <a:endParaRPr lang="en-US" dirty="0"/>
          </a:p>
          <a:p>
            <a:pPr marL="0" indent="0">
              <a:buNone/>
            </a:pPr>
            <a:endParaRPr lang="en-US" dirty="0"/>
          </a:p>
          <a:p>
            <a:r>
              <a:rPr lang="en-US" dirty="0"/>
              <a:t>IT Resources</a:t>
            </a:r>
          </a:p>
          <a:p>
            <a:pPr marL="0" indent="0">
              <a:buNone/>
            </a:pPr>
            <a:endParaRPr lang="en-US" dirty="0"/>
          </a:p>
          <a:p>
            <a:pPr marL="0" indent="0">
              <a:buNone/>
            </a:pPr>
            <a:endParaRPr lang="en-US" dirty="0"/>
          </a:p>
          <a:p>
            <a:pPr marL="0" indent="0">
              <a:buNone/>
            </a:pPr>
            <a:endParaRPr lang="en-US" dirty="0"/>
          </a:p>
          <a:p>
            <a:endParaRPr lang="en-US" dirty="0"/>
          </a:p>
          <a:p>
            <a:r>
              <a:rPr lang="en-US" dirty="0"/>
              <a:t>On-premise: An IT resource that is hosted in a conventional IT enterprise within an organizational boundary</a:t>
            </a:r>
            <a:endParaRPr lang="en-IN" dirty="0"/>
          </a:p>
        </p:txBody>
      </p:sp>
      <p:sp>
        <p:nvSpPr>
          <p:cNvPr id="4" name="Thought Bubble: Cloud 3">
            <a:extLst>
              <a:ext uri="{FF2B5EF4-FFF2-40B4-BE49-F238E27FC236}">
                <a16:creationId xmlns:a16="http://schemas.microsoft.com/office/drawing/2014/main" id="{8712A92E-0649-9AA3-BEA9-36CF18FB709B}"/>
              </a:ext>
            </a:extLst>
          </p:cNvPr>
          <p:cNvSpPr/>
          <p:nvPr/>
        </p:nvSpPr>
        <p:spPr>
          <a:xfrm>
            <a:off x="3809999" y="1188020"/>
            <a:ext cx="4110361" cy="2240980"/>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2B0DC148-AAD9-75F9-BDE9-1815B2596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850" y="4173136"/>
            <a:ext cx="5868140" cy="1313264"/>
          </a:xfrm>
          <a:prstGeom prst="rect">
            <a:avLst/>
          </a:prstGeom>
        </p:spPr>
      </p:pic>
    </p:spTree>
    <p:extLst>
      <p:ext uri="{BB962C8B-B14F-4D97-AF65-F5344CB8AC3E}">
        <p14:creationId xmlns:p14="http://schemas.microsoft.com/office/powerpoint/2010/main" val="184364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ECCCF-7C72-C31D-D8C5-68ED318F1D46}"/>
              </a:ext>
            </a:extLst>
          </p:cNvPr>
          <p:cNvSpPr>
            <a:spLocks noGrp="1"/>
          </p:cNvSpPr>
          <p:nvPr>
            <p:ph idx="1"/>
          </p:nvPr>
        </p:nvSpPr>
        <p:spPr>
          <a:xfrm>
            <a:off x="213063" y="337350"/>
            <a:ext cx="11709647" cy="6267635"/>
          </a:xfrm>
        </p:spPr>
        <p:txBody>
          <a:bodyPr/>
          <a:lstStyle/>
          <a:p>
            <a:r>
              <a:rPr lang="en-US" dirty="0"/>
              <a:t>Cloud consumers and providers</a:t>
            </a:r>
          </a:p>
          <a:p>
            <a:endParaRPr lang="en-US" dirty="0"/>
          </a:p>
          <a:p>
            <a:endParaRPr lang="en-US" dirty="0"/>
          </a:p>
          <a:p>
            <a:r>
              <a:rPr lang="en-US" dirty="0"/>
              <a:t>Scaling</a:t>
            </a:r>
            <a:endParaRPr lang="en-IN" dirty="0"/>
          </a:p>
        </p:txBody>
      </p:sp>
      <p:pic>
        <p:nvPicPr>
          <p:cNvPr id="9" name="Picture 8">
            <a:extLst>
              <a:ext uri="{FF2B5EF4-FFF2-40B4-BE49-F238E27FC236}">
                <a16:creationId xmlns:a16="http://schemas.microsoft.com/office/drawing/2014/main" id="{88045599-599F-9347-2795-DE1A532D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18" y="2672355"/>
            <a:ext cx="5822185" cy="2773920"/>
          </a:xfrm>
          <a:prstGeom prst="rect">
            <a:avLst/>
          </a:prstGeom>
        </p:spPr>
      </p:pic>
      <p:pic>
        <p:nvPicPr>
          <p:cNvPr id="11" name="Picture 10">
            <a:extLst>
              <a:ext uri="{FF2B5EF4-FFF2-40B4-BE49-F238E27FC236}">
                <a16:creationId xmlns:a16="http://schemas.microsoft.com/office/drawing/2014/main" id="{6444E8E2-A180-C2C7-421E-EF4EA14B7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217" y="2398011"/>
            <a:ext cx="3901778" cy="3048264"/>
          </a:xfrm>
          <a:prstGeom prst="rect">
            <a:avLst/>
          </a:prstGeom>
        </p:spPr>
      </p:pic>
    </p:spTree>
    <p:extLst>
      <p:ext uri="{BB962C8B-B14F-4D97-AF65-F5344CB8AC3E}">
        <p14:creationId xmlns:p14="http://schemas.microsoft.com/office/powerpoint/2010/main" val="137098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A5E23-5C56-97E8-D750-6416DEB6BF40}"/>
              </a:ext>
            </a:extLst>
          </p:cNvPr>
          <p:cNvSpPr>
            <a:spLocks noGrp="1"/>
          </p:cNvSpPr>
          <p:nvPr>
            <p:ph idx="1"/>
          </p:nvPr>
        </p:nvSpPr>
        <p:spPr>
          <a:xfrm>
            <a:off x="133165" y="204186"/>
            <a:ext cx="11887200" cy="6507332"/>
          </a:xfrm>
        </p:spPr>
        <p:txBody>
          <a:bodyPr/>
          <a:lstStyle/>
          <a:p>
            <a:r>
              <a:rPr lang="en-US" dirty="0"/>
              <a:t>Cloud services</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Cloud service consumers</a:t>
            </a:r>
            <a:endParaRPr lang="en-IN" dirty="0"/>
          </a:p>
        </p:txBody>
      </p:sp>
      <p:pic>
        <p:nvPicPr>
          <p:cNvPr id="5" name="Picture 4">
            <a:extLst>
              <a:ext uri="{FF2B5EF4-FFF2-40B4-BE49-F238E27FC236}">
                <a16:creationId xmlns:a16="http://schemas.microsoft.com/office/drawing/2014/main" id="{DA33CB2D-8B73-05B1-BFC1-4518F6C29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241" y="1012055"/>
            <a:ext cx="6553582" cy="2867487"/>
          </a:xfrm>
          <a:prstGeom prst="rect">
            <a:avLst/>
          </a:prstGeom>
        </p:spPr>
      </p:pic>
      <p:pic>
        <p:nvPicPr>
          <p:cNvPr id="7" name="Picture 6">
            <a:extLst>
              <a:ext uri="{FF2B5EF4-FFF2-40B4-BE49-F238E27FC236}">
                <a16:creationId xmlns:a16="http://schemas.microsoft.com/office/drawing/2014/main" id="{BE13876E-BC35-0982-814A-66F9F3B4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726" y="5051394"/>
            <a:ext cx="6072326" cy="1602420"/>
          </a:xfrm>
          <a:prstGeom prst="rect">
            <a:avLst/>
          </a:prstGeom>
        </p:spPr>
      </p:pic>
    </p:spTree>
    <p:extLst>
      <p:ext uri="{BB962C8B-B14F-4D97-AF65-F5344CB8AC3E}">
        <p14:creationId xmlns:p14="http://schemas.microsoft.com/office/powerpoint/2010/main" val="377958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01944" y="6284660"/>
            <a:ext cx="6327648" cy="365125"/>
          </a:xfrm>
        </p:spPr>
        <p:txBody>
          <a:bodyPr/>
          <a:lstStyle/>
          <a:p>
            <a:pPr algn="ctr"/>
            <a:r>
              <a:rPr lang="en-US" sz="1200" dirty="0">
                <a:latin typeface="Calibri" panose="020F0502020204030204" pitchFamily="34" charset="0"/>
                <a:cs typeface="Calibri" panose="020F0502020204030204" pitchFamily="34" charset="0"/>
              </a:rPr>
              <a:t>© Oxford University Press 2018. All rights reserved</a:t>
            </a:r>
          </a:p>
        </p:txBody>
      </p:sp>
      <p:sp>
        <p:nvSpPr>
          <p:cNvPr id="5" name="Title 1"/>
          <p:cNvSpPr>
            <a:spLocks noGrp="1"/>
          </p:cNvSpPr>
          <p:nvPr>
            <p:ph type="title"/>
          </p:nvPr>
        </p:nvSpPr>
        <p:spPr>
          <a:xfrm>
            <a:off x="232229" y="365125"/>
            <a:ext cx="11684000" cy="1071789"/>
          </a:xfrm>
          <a:solidFill>
            <a:schemeClr val="bg1"/>
          </a:solidFill>
        </p:spPr>
        <p:txBody>
          <a:bodyPr/>
          <a:lstStyle/>
          <a:p>
            <a:pPr algn="ctr"/>
            <a:r>
              <a:rPr lang="en-US" dirty="0">
                <a:solidFill>
                  <a:schemeClr val="tx1"/>
                </a:solidFill>
                <a:latin typeface="Calibri" panose="020F0502020204030204" pitchFamily="34" charset="0"/>
              </a:rPr>
              <a:t>Terminology used in Cloud Computing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58" y="2390446"/>
            <a:ext cx="10428889" cy="370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071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C1A7-FF99-B312-5958-545348106344}"/>
              </a:ext>
            </a:extLst>
          </p:cNvPr>
          <p:cNvSpPr>
            <a:spLocks noGrp="1"/>
          </p:cNvSpPr>
          <p:nvPr>
            <p:ph type="title"/>
          </p:nvPr>
        </p:nvSpPr>
        <p:spPr>
          <a:xfrm>
            <a:off x="634013" y="0"/>
            <a:ext cx="10515600" cy="717951"/>
          </a:xfrm>
        </p:spPr>
        <p:txBody>
          <a:bodyPr/>
          <a:lstStyle/>
          <a:p>
            <a:r>
              <a:rPr lang="en-US" dirty="0"/>
              <a:t>Benefits:</a:t>
            </a:r>
            <a:endParaRPr lang="en-IN" dirty="0"/>
          </a:p>
        </p:txBody>
      </p:sp>
      <p:sp>
        <p:nvSpPr>
          <p:cNvPr id="3" name="Content Placeholder 2">
            <a:extLst>
              <a:ext uri="{FF2B5EF4-FFF2-40B4-BE49-F238E27FC236}">
                <a16:creationId xmlns:a16="http://schemas.microsoft.com/office/drawing/2014/main" id="{08B64073-BE14-FA0E-5A52-43C6884D61BD}"/>
              </a:ext>
            </a:extLst>
          </p:cNvPr>
          <p:cNvSpPr>
            <a:spLocks noGrp="1"/>
          </p:cNvSpPr>
          <p:nvPr>
            <p:ph idx="1"/>
          </p:nvPr>
        </p:nvSpPr>
        <p:spPr>
          <a:xfrm>
            <a:off x="310717" y="717951"/>
            <a:ext cx="11549849" cy="6140049"/>
          </a:xfrm>
        </p:spPr>
        <p:txBody>
          <a:bodyPr/>
          <a:lstStyle/>
          <a:p>
            <a:r>
              <a:rPr lang="en-US" dirty="0"/>
              <a:t>Reduced Investments and Proportional Costs</a:t>
            </a:r>
          </a:p>
          <a:p>
            <a:r>
              <a:rPr lang="en-US" sz="1800" b="0" i="0" u="none" strike="noStrike" baseline="0" dirty="0">
                <a:solidFill>
                  <a:srgbClr val="323232"/>
                </a:solidFill>
                <a:latin typeface="Georgia" panose="02040502050405020303" pitchFamily="18" charset="0"/>
              </a:rPr>
              <a:t>On-demand access to pay-as-you-go computing resources on a short-term basis (such as processors by the hour), and the ability to release these computing resources when they are no longer needed. </a:t>
            </a:r>
          </a:p>
          <a:p>
            <a:r>
              <a:rPr lang="en-US" sz="1800" b="0" i="0" u="none" strike="noStrike" baseline="0" dirty="0">
                <a:solidFill>
                  <a:srgbClr val="323232"/>
                </a:solidFill>
                <a:latin typeface="Georgia" panose="02040502050405020303" pitchFamily="18" charset="0"/>
              </a:rPr>
              <a:t>The perception of having unlimited computing resources that are available on demand, thereby reducing the need to prepare for provisioning. </a:t>
            </a:r>
          </a:p>
          <a:p>
            <a:r>
              <a:rPr lang="en-US" sz="1800" b="0" i="0" u="none" strike="noStrike" baseline="0" dirty="0">
                <a:solidFill>
                  <a:srgbClr val="323232"/>
                </a:solidFill>
                <a:latin typeface="Georgia" panose="02040502050405020303" pitchFamily="18" charset="0"/>
              </a:rPr>
              <a:t>The ability to add or remove IT resources at a fine-grained level, such as modifying available storage disk space by single gigabyte increments. </a:t>
            </a:r>
          </a:p>
          <a:p>
            <a:r>
              <a:rPr lang="en-US" sz="1800" b="0" i="0" u="none" strike="noStrike" baseline="0" dirty="0">
                <a:solidFill>
                  <a:srgbClr val="323232"/>
                </a:solidFill>
                <a:latin typeface="Georgia" panose="02040502050405020303" pitchFamily="18" charset="0"/>
              </a:rPr>
              <a:t>Abstraction of the infrastructure so applications are not locked into devices or locations and can be easily moved if needed. </a:t>
            </a:r>
            <a:r>
              <a:rPr lang="en-US" dirty="0"/>
              <a:t> </a:t>
            </a:r>
          </a:p>
          <a:p>
            <a:r>
              <a:rPr lang="en-IN" dirty="0"/>
              <a:t>Increased Scalability </a:t>
            </a:r>
          </a:p>
          <a:p>
            <a:pPr marL="0" indent="0">
              <a:buNone/>
            </a:pPr>
            <a:endParaRPr lang="en-US" dirty="0"/>
          </a:p>
          <a:p>
            <a:endParaRPr lang="en-IN" dirty="0"/>
          </a:p>
          <a:p>
            <a:endParaRPr lang="en-IN" dirty="0"/>
          </a:p>
          <a:p>
            <a:pPr marL="0" indent="0">
              <a:buNone/>
            </a:pPr>
            <a:endParaRPr lang="en-IN" dirty="0"/>
          </a:p>
        </p:txBody>
      </p:sp>
      <p:pic>
        <p:nvPicPr>
          <p:cNvPr id="5" name="Picture 4">
            <a:extLst>
              <a:ext uri="{FF2B5EF4-FFF2-40B4-BE49-F238E27FC236}">
                <a16:creationId xmlns:a16="http://schemas.microsoft.com/office/drawing/2014/main" id="{FFFC1AF6-8A56-E16C-6FCF-36E7337FE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223" y="4136996"/>
            <a:ext cx="4749554" cy="2721004"/>
          </a:xfrm>
          <a:prstGeom prst="rect">
            <a:avLst/>
          </a:prstGeom>
        </p:spPr>
      </p:pic>
    </p:spTree>
    <p:extLst>
      <p:ext uri="{BB962C8B-B14F-4D97-AF65-F5344CB8AC3E}">
        <p14:creationId xmlns:p14="http://schemas.microsoft.com/office/powerpoint/2010/main" val="324361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0C20-78DF-DB58-2796-FFB1FC1277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3B92D2-782B-D21B-8788-40C6AFF6C418}"/>
              </a:ext>
            </a:extLst>
          </p:cNvPr>
          <p:cNvSpPr>
            <a:spLocks noGrp="1"/>
          </p:cNvSpPr>
          <p:nvPr>
            <p:ph idx="1"/>
          </p:nvPr>
        </p:nvSpPr>
        <p:spPr>
          <a:xfrm>
            <a:off x="838200" y="1358283"/>
            <a:ext cx="10515600" cy="5069150"/>
          </a:xfrm>
        </p:spPr>
        <p:txBody>
          <a:bodyPr/>
          <a:lstStyle/>
          <a:p>
            <a:endParaRPr lang="en-US" sz="1800" b="0" i="0" u="none" strike="noStrike" baseline="0" dirty="0">
              <a:solidFill>
                <a:srgbClr val="323232"/>
              </a:solidFill>
              <a:latin typeface="Georgia" panose="02040502050405020303" pitchFamily="18" charset="0"/>
            </a:endParaRPr>
          </a:p>
          <a:p>
            <a:r>
              <a:rPr lang="en-IN" b="1" dirty="0">
                <a:latin typeface="Times New Roman" panose="02020603050405020304" pitchFamily="18" charset="0"/>
                <a:cs typeface="Times New Roman" panose="02020603050405020304" pitchFamily="18" charset="0"/>
              </a:rPr>
              <a:t>Increased Availability and Reliability </a:t>
            </a:r>
            <a:endParaRPr lang="en-US" b="1" dirty="0">
              <a:solidFill>
                <a:srgbClr val="323232"/>
              </a:solidFill>
              <a:latin typeface="Times New Roman" panose="02020603050405020304" pitchFamily="18" charset="0"/>
              <a:cs typeface="Times New Roman" panose="02020603050405020304" pitchFamily="18" charset="0"/>
            </a:endParaRPr>
          </a:p>
          <a:p>
            <a:pPr marL="0" indent="0">
              <a:buNone/>
            </a:pPr>
            <a:r>
              <a:rPr lang="en-US" sz="1800" b="0" i="0" u="none" strike="noStrike" baseline="0" dirty="0">
                <a:solidFill>
                  <a:srgbClr val="323232"/>
                </a:solidFill>
                <a:latin typeface="Georgia" panose="02040502050405020303" pitchFamily="18" charset="0"/>
              </a:rPr>
              <a:t>	• An IT resource with increased availability is accessible for longer periods of time (for example, 22 hours out of a 24 hour day). Cloud providers generally offer “resilient” IT resources for which they are able to guarantee high levels of availability. </a:t>
            </a:r>
          </a:p>
          <a:p>
            <a:pPr marL="0" indent="0">
              <a:buNone/>
            </a:pPr>
            <a:r>
              <a:rPr lang="en-US" sz="1800" b="0" i="0" u="none" strike="noStrike" baseline="0" dirty="0">
                <a:solidFill>
                  <a:srgbClr val="323232"/>
                </a:solidFill>
                <a:latin typeface="Georgia" panose="02040502050405020303" pitchFamily="18" charset="0"/>
              </a:rPr>
              <a:t>	• An IT resource with increased reliability is able to better avoid and recover from exception conditions. The modular architecture of cloud environments provides extensive failover support that increases reliability. </a:t>
            </a:r>
            <a:endParaRPr lang="en-IN" dirty="0"/>
          </a:p>
        </p:txBody>
      </p:sp>
    </p:spTree>
    <p:extLst>
      <p:ext uri="{BB962C8B-B14F-4D97-AF65-F5344CB8AC3E}">
        <p14:creationId xmlns:p14="http://schemas.microsoft.com/office/powerpoint/2010/main" val="402777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980</Words>
  <Application>Microsoft Office PowerPoint</Application>
  <PresentationFormat>Widescreen</PresentationFormat>
  <Paragraphs>250</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Georgia</vt:lpstr>
      <vt:lpstr>inter-regular</vt:lpstr>
      <vt:lpstr>Times New Roman</vt:lpstr>
      <vt:lpstr>Office Theme</vt:lpstr>
      <vt:lpstr>Module I: Introduction to Cloud Computing</vt:lpstr>
      <vt:lpstr>Evolution:</vt:lpstr>
      <vt:lpstr>Definition of Cloud Computing</vt:lpstr>
      <vt:lpstr>Basic Concepts:</vt:lpstr>
      <vt:lpstr>PowerPoint Presentation</vt:lpstr>
      <vt:lpstr>PowerPoint Presentation</vt:lpstr>
      <vt:lpstr>Terminology used in Cloud Computing</vt:lpstr>
      <vt:lpstr>Benefits:</vt:lpstr>
      <vt:lpstr>PowerPoint Presentation</vt:lpstr>
      <vt:lpstr>Risks and Challenges:</vt:lpstr>
      <vt:lpstr>PowerPoint Presentation</vt:lpstr>
      <vt:lpstr>PowerPoint Presentation</vt:lpstr>
      <vt:lpstr>PowerPoint Presentation</vt:lpstr>
      <vt:lpstr>Roles</vt:lpstr>
      <vt:lpstr>Job Roles in Cloud Computing</vt:lpstr>
      <vt:lpstr>Boundaries:</vt:lpstr>
      <vt:lpstr>Characteristics</vt:lpstr>
      <vt:lpstr>PowerPoint Presentation</vt:lpstr>
      <vt:lpstr>Cloud Delivery Models</vt:lpstr>
      <vt:lpstr>PowerPoint Presentation</vt:lpstr>
      <vt:lpstr>PowerPoint Presentation</vt:lpstr>
      <vt:lpstr>PowerPoint Presentation</vt:lpstr>
      <vt:lpstr>XaaS Examples:</vt:lpstr>
      <vt:lpstr>Benefits of XaaS</vt:lpstr>
      <vt:lpstr>Combination of Cloud delivery models</vt:lpstr>
      <vt:lpstr>PowerPoint Presentation</vt:lpstr>
      <vt:lpstr>PowerPoint Presentation</vt:lpstr>
      <vt:lpstr>Comparison of Cloud Deployment Models</vt:lpstr>
      <vt:lpstr>Activities carried out by Cloud Consumer and Provider</vt:lpstr>
      <vt:lpstr>Cloud Deployment Models:</vt:lpstr>
      <vt:lpstr>PowerPoint Presentation</vt:lpstr>
      <vt:lpstr>PowerPoint Presentation</vt:lpstr>
      <vt:lpstr>PowerPoint Presentation</vt:lpstr>
      <vt:lpstr>Other Cloud Deployment Models:</vt:lpstr>
      <vt:lpstr>Test Your Understandings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 Introduction to Cloud Computing</dc:title>
  <dc:creator>SATYANANDA TRIPATHY</dc:creator>
  <cp:lastModifiedBy>SATYANANDA TRIPATHY</cp:lastModifiedBy>
  <cp:revision>28</cp:revision>
  <dcterms:created xsi:type="dcterms:W3CDTF">2023-07-31T07:22:33Z</dcterms:created>
  <dcterms:modified xsi:type="dcterms:W3CDTF">2023-08-04T07:05:31Z</dcterms:modified>
</cp:coreProperties>
</file>